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3" r:id="rId3"/>
    <p:sldId id="257" r:id="rId4"/>
    <p:sldId id="258" r:id="rId5"/>
    <p:sldId id="292" r:id="rId6"/>
    <p:sldId id="259" r:id="rId7"/>
    <p:sldId id="286" r:id="rId8"/>
    <p:sldId id="287" r:id="rId9"/>
    <p:sldId id="261" r:id="rId10"/>
    <p:sldId id="262" r:id="rId11"/>
    <p:sldId id="289" r:id="rId12"/>
    <p:sldId id="288" r:id="rId13"/>
    <p:sldId id="283" r:id="rId14"/>
    <p:sldId id="264" r:id="rId15"/>
    <p:sldId id="263" r:id="rId16"/>
    <p:sldId id="295" r:id="rId17"/>
    <p:sldId id="267" r:id="rId18"/>
    <p:sldId id="268" r:id="rId19"/>
    <p:sldId id="284" r:id="rId20"/>
    <p:sldId id="271" r:id="rId21"/>
    <p:sldId id="293" r:id="rId22"/>
    <p:sldId id="290" r:id="rId23"/>
    <p:sldId id="294" r:id="rId24"/>
    <p:sldId id="272" r:id="rId25"/>
    <p:sldId id="278" r:id="rId26"/>
    <p:sldId id="279" r:id="rId27"/>
    <p:sldId id="277" r:id="rId28"/>
    <p:sldId id="275" r:id="rId29"/>
    <p:sldId id="27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EC8629-E902-4221-8FBF-2F52B64DDAA6}">
          <p14:sldIdLst>
            <p14:sldId id="256"/>
            <p14:sldId id="273"/>
          </p14:sldIdLst>
        </p14:section>
        <p14:section name="Introduction" id="{050455E7-DF5A-4769-913D-82ACED19F82D}">
          <p14:sldIdLst>
            <p14:sldId id="257"/>
            <p14:sldId id="258"/>
            <p14:sldId id="292"/>
          </p14:sldIdLst>
        </p14:section>
        <p14:section name="Problem background" id="{3DAF17ED-6F53-49EB-8543-ED22177902A2}">
          <p14:sldIdLst>
            <p14:sldId id="259"/>
            <p14:sldId id="286"/>
            <p14:sldId id="287"/>
            <p14:sldId id="261"/>
          </p14:sldIdLst>
        </p14:section>
        <p14:section name="Simulation" id="{B3EE16D6-5467-47CB-BCEB-BAC5FF4A0733}">
          <p14:sldIdLst>
            <p14:sldId id="262"/>
            <p14:sldId id="289"/>
            <p14:sldId id="288"/>
            <p14:sldId id="283"/>
            <p14:sldId id="264"/>
            <p14:sldId id="263"/>
            <p14:sldId id="295"/>
          </p14:sldIdLst>
        </p14:section>
        <p14:section name="Conclusions and future work" id="{24E11D9E-0619-436D-AA87-4FB09AF7774D}">
          <p14:sldIdLst>
            <p14:sldId id="267"/>
            <p14:sldId id="268"/>
            <p14:sldId id="284"/>
          </p14:sldIdLst>
        </p14:section>
        <p14:section name="Back matter" id="{C2E110F3-8FA7-47BF-9066-814A67707D10}">
          <p14:sldIdLst>
            <p14:sldId id="271"/>
            <p14:sldId id="293"/>
            <p14:sldId id="290"/>
            <p14:sldId id="294"/>
            <p14:sldId id="272"/>
          </p14:sldIdLst>
        </p14:section>
        <p14:section name="Group presentation" id="{79C6786D-B5E4-4263-AA75-11230CB65C24}">
          <p14:sldIdLst>
            <p14:sldId id="278"/>
            <p14:sldId id="279"/>
            <p14:sldId id="277"/>
            <p14:sldId id="275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445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D7CCB-CD1E-40BF-8880-958C309E960A}" type="datetimeFigureOut">
              <a:rPr lang="en-US" smtClean="0"/>
              <a:t>7/31/2014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54E1C-577C-4164-BFCC-A9E288BF9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56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approaches: centralized filter, shared </a:t>
            </a:r>
            <a:r>
              <a:rPr lang="en-US" baseline="0" dirty="0" err="1" smtClean="0"/>
              <a:t>interagent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esimates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54E1C-577C-4164-BFCC-A9E288BF9B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39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Box-whisker: red is median,</a:t>
            </a:r>
            <a:r>
              <a:rPr lang="en-US" baseline="0" dirty="0" smtClean="0"/>
              <a:t> boxes are 25</a:t>
            </a:r>
            <a:r>
              <a:rPr lang="en-US" baseline="30000" dirty="0" smtClean="0"/>
              <a:t>th</a:t>
            </a:r>
            <a:r>
              <a:rPr lang="en-US" baseline="0" dirty="0" smtClean="0"/>
              <a:t> and 75th percentiles, whiskers are ``outlier’’ boundary. ~~ +/- 2.7sigma if normally </a:t>
            </a:r>
            <a:r>
              <a:rPr lang="en-US" baseline="0" dirty="0" err="1" smtClean="0"/>
              <a:t>distr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54E1C-577C-4164-BFCC-A9E288BF9BA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54E1C-577C-4164-BFCC-A9E288BF9B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6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B54E1C-577C-4164-BFCC-A9E288BF9BA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85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ver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marble-b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1828800"/>
            <a:ext cx="9144000" cy="3048000"/>
          </a:xfrm>
          <a:prstGeom prst="rect">
            <a:avLst/>
          </a:prstGeom>
          <a:gradFill rotWithShape="1">
            <a:gsLst>
              <a:gs pos="0">
                <a:srgbClr val="2E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0" y="2438400"/>
            <a:ext cx="91440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346575"/>
            <a:ext cx="31083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438400"/>
            <a:ext cx="8686800" cy="990600"/>
          </a:xfrm>
        </p:spPr>
        <p:txBody>
          <a:bodyPr anchor="t"/>
          <a:lstStyle>
            <a:lvl1pPr algn="ctr">
              <a:defRPr i="0">
                <a:solidFill>
                  <a:schemeClr val="tx1"/>
                </a:solidFill>
                <a:effectLst>
                  <a:outerShdw blurRad="41275" dist="254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95156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8763"/>
            <a:ext cx="8229600" cy="46174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38400" y="6355086"/>
            <a:ext cx="990600" cy="365125"/>
          </a:xfrm>
          <a:prstGeom prst="rect">
            <a:avLst/>
          </a:prstGeom>
        </p:spPr>
        <p:txBody>
          <a:bodyPr/>
          <a:lstStyle/>
          <a:p>
            <a:fld id="{21FA194B-431D-4EA4-9A37-BA4C3A84E481}" type="datetime1">
              <a:rPr lang="en-US" smtClean="0"/>
              <a:t>7/31/2014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6355086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57200" y="868680"/>
            <a:ext cx="8229600" cy="548640"/>
          </a:xfrm>
        </p:spPr>
        <p:txBody>
          <a:bodyPr>
            <a:noAutofit/>
          </a:bodyPr>
          <a:lstStyle>
            <a:lvl1pPr algn="ctr">
              <a:buNone/>
              <a:defRPr sz="2000" u="sng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18091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6AA95B9-B685-41F5-A2EE-5BBF7740EF6A}" type="datetime1">
              <a:rPr lang="en-US" smtClean="0"/>
              <a:t>7/31/2014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371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4A7ECDF-4963-45F0-B67A-0FF97213C5D4}" type="datetime1">
              <a:rPr lang="en-US" smtClean="0"/>
              <a:t>7/31/2014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5923FC-43E5-4F11-AA5B-753E9446AC6F}" type="datetime1">
              <a:rPr lang="en-US" smtClean="0"/>
              <a:t>7/31/2014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12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Cover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2" descr="marble-b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2"/>
          <p:cNvSpPr>
            <a:spLocks noChangeArrowheads="1"/>
          </p:cNvSpPr>
          <p:nvPr/>
        </p:nvSpPr>
        <p:spPr bwMode="auto">
          <a:xfrm>
            <a:off x="0" y="4419600"/>
            <a:ext cx="9144000" cy="533400"/>
          </a:xfrm>
          <a:prstGeom prst="rect">
            <a:avLst/>
          </a:prstGeom>
          <a:gradFill rotWithShape="1">
            <a:gsLst>
              <a:gs pos="0">
                <a:srgbClr val="2E0000"/>
              </a:gs>
              <a:gs pos="20000">
                <a:srgbClr val="3C0000"/>
              </a:gs>
              <a:gs pos="80000">
                <a:srgbClr val="3C0000"/>
              </a:gs>
              <a:gs pos="100000">
                <a:srgbClr val="2E0000"/>
              </a:gs>
            </a:gsLst>
            <a:lin ang="0" scaled="1"/>
          </a:gra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-76200" y="4648200"/>
            <a:ext cx="91440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805363"/>
            <a:ext cx="4816475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276600"/>
            <a:ext cx="8686800" cy="990600"/>
          </a:xfrm>
        </p:spPr>
        <p:txBody>
          <a:bodyPr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01007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defRPr>
            </a:lvl1pPr>
          </a:lstStyle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671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57200" y="1219200"/>
            <a:ext cx="8229600" cy="609600"/>
          </a:xfrm>
        </p:spPr>
        <p:txBody>
          <a:bodyPr>
            <a:normAutofit/>
          </a:bodyPr>
          <a:lstStyle>
            <a:lvl1pPr marL="0" indent="0" algn="l">
              <a:buNone/>
              <a:defRPr sz="2000" b="1" spc="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7374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(Above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65532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228600" y="228600"/>
            <a:ext cx="6400800" cy="416365"/>
          </a:xfrm>
        </p:spPr>
        <p:txBody>
          <a:bodyPr>
            <a:normAutofit/>
          </a:bodyPr>
          <a:lstStyle>
            <a:lvl1pPr marL="0" indent="0" algn="l">
              <a:buNone/>
              <a:defRPr sz="2000" b="1" spc="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3308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(Below)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65532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ubtitle 2"/>
          <p:cNvSpPr>
            <a:spLocks noGrp="1"/>
          </p:cNvSpPr>
          <p:nvPr>
            <p:ph type="subTitle" idx="13"/>
          </p:nvPr>
        </p:nvSpPr>
        <p:spPr>
          <a:xfrm>
            <a:off x="457200" y="762000"/>
            <a:ext cx="6400800" cy="457200"/>
          </a:xfrm>
        </p:spPr>
        <p:txBody>
          <a:bodyPr>
            <a:normAutofit/>
          </a:bodyPr>
          <a:lstStyle>
            <a:lvl1pPr marL="0" indent="0" algn="l">
              <a:buNone/>
              <a:defRPr sz="2000" b="1" spc="1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7245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463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52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rble 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marble-b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97719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"/>
          <p:cNvSpPr>
            <a:spLocks noChangeArrowheads="1"/>
          </p:cNvSpPr>
          <p:nvPr/>
        </p:nvSpPr>
        <p:spPr bwMode="auto">
          <a:xfrm>
            <a:off x="0" y="6172200"/>
            <a:ext cx="9144000" cy="533400"/>
          </a:xfrm>
          <a:prstGeom prst="rect">
            <a:avLst/>
          </a:prstGeom>
          <a:gradFill rotWithShape="1">
            <a:gsLst>
              <a:gs pos="0">
                <a:srgbClr val="3A0006"/>
              </a:gs>
              <a:gs pos="59000">
                <a:srgbClr val="3C0000"/>
              </a:gs>
              <a:gs pos="100000">
                <a:srgbClr val="262626"/>
              </a:gs>
            </a:gsLst>
            <a:lin ang="3600000"/>
          </a:gradFill>
          <a:ln w="9525">
            <a:solidFill>
              <a:schemeClr val="tx1"/>
            </a:solidFill>
            <a:round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027" name="Picture 6" descr="gray_metal_bg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80200"/>
            <a:ext cx="9144000" cy="17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0" y="115728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0" y="121285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0" name="Rectangle 8"/>
          <p:cNvSpPr>
            <a:spLocks noChangeArrowheads="1"/>
          </p:cNvSpPr>
          <p:nvPr/>
        </p:nvSpPr>
        <p:spPr bwMode="auto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rgbClr val="3A0006"/>
              </a:gs>
              <a:gs pos="59000">
                <a:srgbClr val="3C0000"/>
              </a:gs>
              <a:gs pos="100000">
                <a:srgbClr val="262626"/>
              </a:gs>
            </a:gsLst>
            <a:lin ang="360000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3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3" name="Picture 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25" y="6238875"/>
            <a:ext cx="2568575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6200" y="62563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Times New Roman" pitchFamily="18" charset="0"/>
              </a:defRPr>
            </a:lvl1pPr>
          </a:lstStyle>
          <a:p>
            <a:fld id="{9C5D84ED-7C48-4C2B-98EB-BFCADDC41D3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 kern="1200" spc="-1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itchFamily="18" charset="0"/>
          <a:ea typeface="ＭＳ Ｐゴシック" pitchFamily="34" charset="-128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  <a:cs typeface="Times New Roman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bg1"/>
          </a:solidFill>
          <a:latin typeface="Times New Roman" pitchFamily="18" charset="0"/>
          <a:ea typeface="ＭＳ Ｐゴシック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1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avi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91440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Cooperative estimation for feature-based SLAM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371600" y="3352800"/>
            <a:ext cx="6400800" cy="990600"/>
          </a:xfrm>
        </p:spPr>
        <p:txBody>
          <a:bodyPr/>
          <a:lstStyle/>
          <a:p>
            <a:pPr marL="0" indent="0" algn="ctr" eaLnBrk="0" hangingPunct="0">
              <a:buNone/>
            </a:pPr>
            <a:r>
              <a:rPr lang="en-US" sz="2400" dirty="0"/>
              <a:t>Tim </a:t>
            </a:r>
            <a:r>
              <a:rPr lang="en-US" sz="2400" dirty="0" smtClean="0"/>
              <a:t>Woodbury, Neha </a:t>
            </a:r>
            <a:r>
              <a:rPr lang="en-US" sz="2400" dirty="0" err="1" smtClean="0"/>
              <a:t>Satak</a:t>
            </a:r>
            <a:r>
              <a:rPr lang="en-US" sz="2400" dirty="0" smtClean="0"/>
              <a:t>, Kevin Brink</a:t>
            </a:r>
            <a:endParaRPr lang="en-US" sz="2400" dirty="0"/>
          </a:p>
          <a:p>
            <a:pPr marL="0" indent="0" algn="ctr" eaLnBrk="0" hangingPunct="0">
              <a:buNone/>
            </a:pPr>
            <a:r>
              <a:rPr lang="en-US" sz="2400" dirty="0"/>
              <a:t>July 31, 2014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7385052" y="5181600"/>
            <a:ext cx="1454148" cy="1450974"/>
            <a:chOff x="6626226" y="5181600"/>
            <a:chExt cx="1454148" cy="1450974"/>
          </a:xfrm>
        </p:grpSpPr>
        <p:sp>
          <p:nvSpPr>
            <p:cNvPr id="5" name="Oval 4"/>
            <p:cNvSpPr/>
            <p:nvPr/>
          </p:nvSpPr>
          <p:spPr>
            <a:xfrm>
              <a:off x="6629400" y="5181600"/>
              <a:ext cx="1450974" cy="145097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/</a:t>
              </a:r>
              <a:endParaRPr lang="en-US" dirty="0"/>
            </a:p>
          </p:txBody>
        </p:sp>
        <p:pic>
          <p:nvPicPr>
            <p:cNvPr id="1026" name="Picture 2" descr="http://reef.ufl.edu/AFRL/images/log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6226" y="5181600"/>
              <a:ext cx="1450974" cy="145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81600"/>
            <a:ext cx="18986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http://www.crossdomain.org/images/8/86/Afrl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181600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2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100 Monte Carlo</a:t>
                </a:r>
              </a:p>
              <a:p>
                <a:pPr lvl="1"/>
                <a:r>
                  <a:rPr lang="en-US" dirty="0" smtClean="0"/>
                  <a:t>Fixed trajectories, features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/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=0.01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M = 15</a:t>
                </a:r>
              </a:p>
              <a:p>
                <a:pPr lvl="1"/>
                <a:r>
                  <a:rPr lang="en-US" dirty="0" smtClean="0"/>
                  <a:t>60</a:t>
                </a:r>
                <a:r>
                  <a:rPr lang="en-US" baseline="30000" dirty="0" smtClean="0"/>
                  <a:t>o</a:t>
                </a:r>
                <a:r>
                  <a:rPr lang="en-US" dirty="0" smtClean="0"/>
                  <a:t> FOV, 1-10 m detection range</a:t>
                </a:r>
              </a:p>
              <a:p>
                <a:r>
                  <a:rPr lang="en-US" dirty="0" smtClean="0"/>
                  <a:t>Compare </a:t>
                </a:r>
              </a:p>
              <a:p>
                <a:pPr lvl="1"/>
                <a:r>
                  <a:rPr lang="en-US" dirty="0" smtClean="0"/>
                  <a:t>Individual/cooperative</a:t>
                </a:r>
              </a:p>
              <a:p>
                <a:pPr lvl="1"/>
                <a:r>
                  <a:rPr lang="en-US" dirty="0" smtClean="0"/>
                  <a:t>Feature number</a:t>
                </a:r>
              </a:p>
              <a:p>
                <a:pPr lvl="1"/>
                <a:r>
                  <a:rPr lang="en-US" dirty="0"/>
                  <a:t>Feature range measured/not</a:t>
                </a:r>
              </a:p>
              <a:p>
                <a:pPr lvl="1"/>
                <a:r>
                  <a:rPr lang="en-US" dirty="0"/>
                  <a:t>Sharing </a:t>
                </a:r>
                <a:r>
                  <a:rPr lang="en-US" dirty="0" smtClean="0"/>
                  <a:t>rate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 b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9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#1</a:t>
            </a:r>
            <a:endParaRPr lang="en-US" dirty="0"/>
          </a:p>
        </p:txBody>
      </p:sp>
      <p:pic>
        <p:nvPicPr>
          <p:cNvPr id="4" name="combine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2101850"/>
            <a:ext cx="8229600" cy="3522663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6002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002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Cooperative</a:t>
            </a:r>
            <a:endParaRPr lang="en-US" dirty="0"/>
          </a:p>
        </p:txBody>
      </p:sp>
      <p:pic>
        <p:nvPicPr>
          <p:cNvPr id="3" name="combined_normal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028825"/>
            <a:ext cx="91440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#2</a:t>
            </a:r>
            <a:endParaRPr lang="en-US" dirty="0"/>
          </a:p>
        </p:txBody>
      </p:sp>
      <p:pic>
        <p:nvPicPr>
          <p:cNvPr id="4" name="combined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01850"/>
            <a:ext cx="8229600" cy="3522663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16002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Individual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1600200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Cooperative</a:t>
            </a:r>
            <a:endParaRPr lang="en-US" dirty="0"/>
          </a:p>
        </p:txBody>
      </p:sp>
      <p:pic>
        <p:nvPicPr>
          <p:cNvPr id="3" name="combine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28825"/>
            <a:ext cx="914400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1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vs. Individual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45" y="1600200"/>
            <a:ext cx="3299909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=0.01</m:t>
                    </m:r>
                  </m:oMath>
                </a14:m>
                <a:endParaRPr lang="en-US" dirty="0"/>
              </a:p>
              <a:p>
                <a:pPr marL="3429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+mj-lt"/>
                  </a:rPr>
                  <a:t>M = 15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271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9324430"/>
              </p:ext>
            </p:extLst>
          </p:nvPr>
        </p:nvGraphicFramePr>
        <p:xfrm>
          <a:off x="5280660" y="3733800"/>
          <a:ext cx="310134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65580"/>
                <a:gridCol w="817880"/>
                <a:gridCol w="8178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Y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Individual,</a:t>
                      </a:r>
                      <a:r>
                        <a:rPr lang="en-US" baseline="0" dirty="0" smtClean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1.37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Coop,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Individual,</a:t>
                      </a:r>
                      <a:r>
                        <a:rPr lang="en-US" baseline="0" dirty="0" smtClean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Coop,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0.668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902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features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52" y="1600200"/>
            <a:ext cx="3379295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3429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sz="2800">
                        <a:latin typeface="Cambria Math"/>
                      </a:rPr>
                      <m:t>=1</m:t>
                    </m:r>
                  </m:oMath>
                </a14:m>
                <a:r>
                  <a:rPr lang="en-US" sz="2800" dirty="0"/>
                  <a:t>,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/>
                      </a:rPr>
                      <m:t>   </m:t>
                    </m:r>
                    <m:sSub>
                      <m:sSubPr>
                        <m:ctrlPr>
                          <a:rPr lang="en-US" sz="2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dirty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dirty="0">
                            <a:latin typeface="Cambria Math"/>
                          </a:rPr>
                          <m:t>𝜃</m:t>
                        </m:r>
                      </m:sub>
                    </m:sSub>
                    <m:r>
                      <a:rPr lang="en-US" sz="2800" dirty="0">
                        <a:latin typeface="Cambria Math"/>
                      </a:rPr>
                      <m:t>=0.01</m:t>
                    </m:r>
                  </m:oMath>
                </a14:m>
                <a:endParaRPr lang="en-US" sz="2800" dirty="0"/>
              </a:p>
              <a:p>
                <a:r>
                  <a:rPr lang="en-US" dirty="0" smtClean="0"/>
                  <a:t>M = [3,5]</a:t>
                </a:r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l="-271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5942842"/>
              </p:ext>
            </p:extLst>
          </p:nvPr>
        </p:nvGraphicFramePr>
        <p:xfrm>
          <a:off x="5334000" y="3733800"/>
          <a:ext cx="295529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6530"/>
                <a:gridCol w="754380"/>
                <a:gridCol w="7543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Y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5, coop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4, coop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5,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4, </a:t>
                      </a:r>
                      <a:r>
                        <a:rPr lang="en-US" dirty="0" err="1" smtClean="0"/>
                        <a:t>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27.2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40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Sharing rate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5" y="1600200"/>
            <a:ext cx="3428349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 smtClean="0"/>
                  <a:t>10 Hz nominal</a:t>
                </a:r>
              </a:p>
              <a:p>
                <a:r>
                  <a:rPr lang="en-US" dirty="0" smtClean="0"/>
                  <a:t>M = 15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=1.0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3"/>
                <a:stretch>
                  <a:fillRect l="-2719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3631667"/>
              </p:ext>
            </p:extLst>
          </p:nvPr>
        </p:nvGraphicFramePr>
        <p:xfrm>
          <a:off x="5699760" y="3733800"/>
          <a:ext cx="260604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33780"/>
                <a:gridCol w="754380"/>
                <a:gridCol w="81788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Y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0.801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0.04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0.01 Hz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1.07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1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range effect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45" y="1600200"/>
            <a:ext cx="3299909" cy="452596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varies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={1.0,10.0}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1">
                <a:blip r:embed="rId4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278430"/>
              </p:ext>
            </p:extLst>
          </p:nvPr>
        </p:nvGraphicFramePr>
        <p:xfrm>
          <a:off x="4648200" y="4267200"/>
          <a:ext cx="40386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Y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B, coop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R/b,</a:t>
                      </a:r>
                      <a:r>
                        <a:rPr lang="en-US" baseline="0" dirty="0" smtClean="0"/>
                        <a:t> </a:t>
                      </a:r>
                      <a:r>
                        <a:rPr lang="el-GR" baseline="0" dirty="0" smtClean="0"/>
                        <a:t>σ</a:t>
                      </a:r>
                      <a:r>
                        <a:rPr lang="en-US" baseline="0" dirty="0" smtClean="0"/>
                        <a:t> =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0.749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R/b,</a:t>
                      </a:r>
                      <a:r>
                        <a:rPr lang="en-US" baseline="0" dirty="0" smtClean="0"/>
                        <a:t> </a:t>
                      </a:r>
                      <a:r>
                        <a:rPr lang="el-GR" baseline="0" dirty="0" smtClean="0"/>
                        <a:t>σ</a:t>
                      </a:r>
                      <a:r>
                        <a:rPr lang="en-US" baseline="0" dirty="0" smtClean="0"/>
                        <a:t> =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0.973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9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Improved estimation accuracy for cooperative</a:t>
            </a:r>
          </a:p>
          <a:p>
            <a:r>
              <a:rPr lang="en-US" dirty="0" smtClean="0"/>
              <a:t>More robustness to few features</a:t>
            </a:r>
          </a:p>
          <a:p>
            <a:r>
              <a:rPr lang="en-US" dirty="0"/>
              <a:t>Sharing effective at ≈10% nominal rate</a:t>
            </a:r>
          </a:p>
          <a:p>
            <a:r>
              <a:rPr lang="en-US" dirty="0" smtClean="0"/>
              <a:t>Bearing-only vs. range/bearing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0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Higher dimensions</a:t>
            </a:r>
          </a:p>
          <a:p>
            <a:pPr lvl="1"/>
            <a:r>
              <a:rPr lang="en-US" dirty="0"/>
              <a:t>Hardware </a:t>
            </a:r>
            <a:r>
              <a:rPr lang="en-US" dirty="0" smtClean="0"/>
              <a:t>experiments</a:t>
            </a:r>
          </a:p>
          <a:p>
            <a:r>
              <a:rPr lang="en-US" dirty="0" smtClean="0"/>
              <a:t>Planning/tasking</a:t>
            </a:r>
          </a:p>
          <a:p>
            <a:r>
              <a:rPr lang="en-US" dirty="0" smtClean="0"/>
              <a:t>Cooperative search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File:IRobot Roomba 7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75" y="1447800"/>
            <a:ext cx="2442323" cy="183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2076" y="3279542"/>
            <a:ext cx="244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http://commons.wikimedia.org/wiki/File:IRobot_Roomba_780.jpg</a:t>
            </a:r>
          </a:p>
        </p:txBody>
      </p:sp>
      <p:pic>
        <p:nvPicPr>
          <p:cNvPr id="1028" name="Picture 4" descr="http://s3.amazonaws.com/3dr.production/848/zoom/Quad_Front.jpg?139319218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45" y="3276600"/>
            <a:ext cx="3649755" cy="2433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9845" y="5710431"/>
            <a:ext cx="364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https://store.3drobotics.com/products/apm-3dr-quad-rtf</a:t>
            </a:r>
          </a:p>
        </p:txBody>
      </p:sp>
    </p:spTree>
    <p:extLst>
      <p:ext uri="{BB962C8B-B14F-4D97-AF65-F5344CB8AC3E}">
        <p14:creationId xmlns:p14="http://schemas.microsoft.com/office/powerpoint/2010/main" val="82523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6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background</a:t>
            </a:r>
          </a:p>
          <a:p>
            <a:r>
              <a:rPr lang="en-US" dirty="0" smtClean="0"/>
              <a:t>Simulation results</a:t>
            </a:r>
          </a:p>
          <a:p>
            <a:r>
              <a:rPr lang="en-US" dirty="0" smtClean="0"/>
              <a:t>Summary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7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4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Gyorgy</a:t>
            </a:r>
            <a:r>
              <a:rPr lang="en-US" sz="2800" dirty="0"/>
              <a:t>, K., </a:t>
            </a:r>
            <a:r>
              <a:rPr lang="en-US" sz="2800" dirty="0" err="1"/>
              <a:t>Kelemen</a:t>
            </a:r>
            <a:r>
              <a:rPr lang="en-US" sz="2800" dirty="0"/>
              <a:t>, A., and David, L., </a:t>
            </a:r>
            <a:r>
              <a:rPr lang="en-US" sz="2800" dirty="0" smtClean="0"/>
              <a:t>“Unscented </a:t>
            </a:r>
            <a:r>
              <a:rPr lang="en-US" sz="2800" dirty="0" err="1"/>
              <a:t>Kalman</a:t>
            </a:r>
            <a:r>
              <a:rPr lang="en-US" sz="2800" dirty="0"/>
              <a:t> </a:t>
            </a:r>
            <a:r>
              <a:rPr lang="en-US" sz="2800" dirty="0" smtClean="0"/>
              <a:t>Filters </a:t>
            </a:r>
            <a:r>
              <a:rPr lang="en-US" sz="2800" dirty="0"/>
              <a:t>and Particle Filter methods for nonlinear </a:t>
            </a:r>
            <a:r>
              <a:rPr lang="en-US" sz="2800" dirty="0" smtClean="0"/>
              <a:t>state estimation</a:t>
            </a:r>
            <a:r>
              <a:rPr lang="en-US" sz="2800" dirty="0"/>
              <a:t>," </a:t>
            </a:r>
            <a:r>
              <a:rPr lang="en-US" sz="2800" dirty="0" smtClean="0"/>
              <a:t>in International </a:t>
            </a:r>
            <a:r>
              <a:rPr lang="en-US" sz="2800" dirty="0"/>
              <a:t>Conference </a:t>
            </a:r>
            <a:r>
              <a:rPr lang="en-US" sz="2800" dirty="0" smtClean="0"/>
              <a:t>in </a:t>
            </a:r>
            <a:r>
              <a:rPr lang="en-US" sz="2800" dirty="0"/>
              <a:t> </a:t>
            </a:r>
            <a:r>
              <a:rPr lang="en-US" sz="2800" dirty="0" smtClean="0"/>
              <a:t>Engineering </a:t>
            </a:r>
            <a:r>
              <a:rPr lang="en-US" sz="2800" dirty="0" err="1" smtClean="0"/>
              <a:t>Interdisciplinarity</a:t>
            </a:r>
            <a:r>
              <a:rPr lang="en-US" sz="2800" dirty="0" smtClean="0"/>
              <a:t>, 2014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/>
              <a:t>Crassidis</a:t>
            </a:r>
            <a:r>
              <a:rPr lang="en-US" sz="2800" dirty="0" smtClean="0"/>
              <a:t>, J.L. and </a:t>
            </a:r>
            <a:r>
              <a:rPr lang="en-US" sz="2800" dirty="0" err="1" smtClean="0"/>
              <a:t>Junkins</a:t>
            </a:r>
            <a:r>
              <a:rPr lang="en-US" sz="2800" dirty="0" smtClean="0"/>
              <a:t>, J.L., </a:t>
            </a:r>
            <a:r>
              <a:rPr lang="en-US" sz="2800" i="1" dirty="0" smtClean="0"/>
              <a:t>Optimal Estimation of Dynamic Systems, </a:t>
            </a:r>
            <a:r>
              <a:rPr lang="en-US" sz="2800" dirty="0" smtClean="0"/>
              <a:t>2</a:t>
            </a:r>
            <a:r>
              <a:rPr lang="en-US" sz="2800" baseline="30000" dirty="0" smtClean="0"/>
              <a:t>nd</a:t>
            </a:r>
            <a:r>
              <a:rPr lang="en-US" sz="2800" dirty="0"/>
              <a:t> </a:t>
            </a:r>
            <a:r>
              <a:rPr lang="en-US" sz="2800" dirty="0" smtClean="0"/>
              <a:t>ed., CRC Press, 2011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features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0" y="1600200"/>
            <a:ext cx="3402980" cy="4525963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1000 Monte Carlo</a:t>
            </a:r>
          </a:p>
          <a:p>
            <a:r>
              <a:rPr lang="en-US" dirty="0" smtClean="0"/>
              <a:t>Initial condition errors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6499198"/>
              </p:ext>
            </p:extLst>
          </p:nvPr>
        </p:nvGraphicFramePr>
        <p:xfrm>
          <a:off x="4648200" y="2692400"/>
          <a:ext cx="4038600" cy="340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6200"/>
                <a:gridCol w="1346200"/>
                <a:gridCol w="1346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X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l-GR" dirty="0" smtClean="0"/>
                        <a:t>ε</a:t>
                      </a:r>
                      <a:r>
                        <a:rPr lang="en-US" baseline="-25000" dirty="0" smtClean="0"/>
                        <a:t>Y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25, coop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50, coop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0.292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75, coop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0.207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25, </a:t>
                      </a:r>
                      <a:r>
                        <a:rPr lang="en-US" dirty="0" err="1" smtClean="0"/>
                        <a:t>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50,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 = 75, </a:t>
                      </a:r>
                      <a:r>
                        <a:rPr lang="en-US" dirty="0" err="1" smtClean="0"/>
                        <a:t>ind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33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linearization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Bearing-only constraint: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𝜌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𝑗𝑖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𝑖𝑗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𝑘𝑗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Measurement covariance numerically</a:t>
                </a:r>
                <a:r>
                  <a:rPr lang="en-US" baseline="30000" dirty="0" smtClean="0"/>
                  <a:t>[1]</a:t>
                </a:r>
                <a:r>
                  <a:rPr lang="en-US" dirty="0" smtClean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2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+1 </m:t>
                    </m:r>
                  </m:oMath>
                </a14:m>
                <a:r>
                  <a:rPr lang="en-US" dirty="0" smtClean="0"/>
                  <a:t> sigma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𝝈</m:t>
                    </m:r>
                  </m:oMath>
                </a14:m>
                <a:r>
                  <a:rPr lang="en-US" dirty="0" smtClean="0"/>
                  <a:t>, random var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b="1" dirty="0" smtClean="0"/>
              </a:p>
              <a:p>
                <a:pPr lvl="1"/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43325"/>
            <a:ext cx="43910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925" y="3505200"/>
            <a:ext cx="425767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79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SLAM</a:t>
            </a:r>
          </a:p>
          <a:p>
            <a:pPr lvl="1"/>
            <a:r>
              <a:rPr lang="en-US" dirty="0" smtClean="0"/>
              <a:t>Cooperative estimation</a:t>
            </a:r>
          </a:p>
          <a:p>
            <a:r>
              <a:rPr lang="en-US" dirty="0" smtClean="0"/>
              <a:t>Problem background</a:t>
            </a:r>
          </a:p>
          <a:p>
            <a:pPr lvl="1"/>
            <a:r>
              <a:rPr lang="en-US" dirty="0" smtClean="0"/>
              <a:t>Problem definition</a:t>
            </a:r>
          </a:p>
          <a:p>
            <a:pPr lvl="1"/>
            <a:r>
              <a:rPr lang="en-US" dirty="0" smtClean="0"/>
              <a:t>Vehicle and sensor modeling</a:t>
            </a:r>
          </a:p>
          <a:p>
            <a:pPr lvl="1"/>
            <a:r>
              <a:rPr lang="en-US" dirty="0" smtClean="0"/>
              <a:t>EKF</a:t>
            </a:r>
          </a:p>
          <a:p>
            <a:r>
              <a:rPr lang="en-US" dirty="0" smtClean="0"/>
              <a:t>Simulation</a:t>
            </a:r>
          </a:p>
          <a:p>
            <a:pPr lvl="1"/>
            <a:r>
              <a:rPr lang="en-US" dirty="0" smtClean="0"/>
              <a:t>Simulation parameters</a:t>
            </a:r>
          </a:p>
          <a:p>
            <a:pPr lvl="1"/>
            <a:r>
              <a:rPr lang="en-US" dirty="0" smtClean="0"/>
              <a:t>Results (tables)</a:t>
            </a:r>
          </a:p>
          <a:p>
            <a:pPr lvl="1"/>
            <a:r>
              <a:rPr lang="en-US" dirty="0" smtClean="0"/>
              <a:t>Animation</a:t>
            </a:r>
          </a:p>
          <a:p>
            <a:r>
              <a:rPr lang="en-US" dirty="0" smtClean="0"/>
              <a:t>Summary and future work</a:t>
            </a:r>
          </a:p>
          <a:p>
            <a:pPr lvl="1"/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Future directions</a:t>
            </a:r>
          </a:p>
          <a:p>
            <a:pPr lvl="2"/>
            <a:r>
              <a:rPr lang="en-US" dirty="0" smtClean="0"/>
              <a:t>Hardware experiments</a:t>
            </a:r>
          </a:p>
          <a:p>
            <a:pPr lvl="2"/>
            <a:r>
              <a:rPr lang="en-US" dirty="0" smtClean="0"/>
              <a:t>Coalitions/cooperative tasking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0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PX4 System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25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67000" y="1524000"/>
            <a:ext cx="1447800" cy="685800"/>
            <a:chOff x="3352800" y="1600200"/>
            <a:chExt cx="1447800" cy="685800"/>
          </a:xfrm>
        </p:grpSpPr>
        <p:sp>
          <p:nvSpPr>
            <p:cNvPr id="10" name="Rectangle 9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67000" y="2624554"/>
            <a:ext cx="1447800" cy="685800"/>
            <a:chOff x="3352800" y="1600200"/>
            <a:chExt cx="1447800" cy="685800"/>
          </a:xfrm>
        </p:grpSpPr>
        <p:sp>
          <p:nvSpPr>
            <p:cNvPr id="13" name="Rectangle 12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Estimators</a:t>
              </a:r>
              <a:endParaRPr lang="en-US" sz="16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19500" y="4174123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Mode logic</a:t>
            </a:r>
            <a:endParaRPr lang="en-US" sz="1600" dirty="0"/>
          </a:p>
        </p:txBody>
      </p:sp>
      <p:sp>
        <p:nvSpPr>
          <p:cNvPr id="19" name="Flowchart: Summing Junction 18"/>
          <p:cNvSpPr/>
          <p:nvPr/>
        </p:nvSpPr>
        <p:spPr>
          <a:xfrm>
            <a:off x="3162300" y="4114800"/>
            <a:ext cx="457200" cy="45720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0600" y="4953000"/>
            <a:ext cx="1447800" cy="685800"/>
            <a:chOff x="3352800" y="1600200"/>
            <a:chExt cx="1447800" cy="685800"/>
          </a:xfrm>
        </p:grpSpPr>
        <p:sp>
          <p:nvSpPr>
            <p:cNvPr id="21" name="Rectangle 20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Waypoint controller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67000" y="4953000"/>
            <a:ext cx="1447800" cy="685800"/>
            <a:chOff x="3352800" y="1600200"/>
            <a:chExt cx="1447800" cy="685800"/>
          </a:xfrm>
        </p:grpSpPr>
        <p:sp>
          <p:nvSpPr>
            <p:cNvPr id="24" name="Rectangle 2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Velocity controller</a:t>
              </a:r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43400" y="4953000"/>
            <a:ext cx="1447800" cy="685800"/>
            <a:chOff x="3352800" y="1600200"/>
            <a:chExt cx="1447800" cy="685800"/>
          </a:xfrm>
        </p:grpSpPr>
        <p:sp>
          <p:nvSpPr>
            <p:cNvPr id="27" name="Rectangle 26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Attitude controller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" y="2743200"/>
            <a:ext cx="1447800" cy="685800"/>
            <a:chOff x="3352800" y="1600200"/>
            <a:chExt cx="1447800" cy="685800"/>
          </a:xfrm>
        </p:grpSpPr>
        <p:sp>
          <p:nvSpPr>
            <p:cNvPr id="30" name="Rectangle 29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GCS commands</a:t>
              </a:r>
              <a:endParaRPr lang="en-US" sz="16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9075" y="3581400"/>
            <a:ext cx="1447800" cy="685800"/>
            <a:chOff x="3352800" y="1600200"/>
            <a:chExt cx="1447800" cy="685800"/>
          </a:xfrm>
        </p:grpSpPr>
        <p:sp>
          <p:nvSpPr>
            <p:cNvPr id="33" name="Rectangle 32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Pilot-in-command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stCxn id="10" idx="2"/>
            <a:endCxn id="14" idx="0"/>
          </p:cNvCxnSpPr>
          <p:nvPr/>
        </p:nvCxnSpPr>
        <p:spPr>
          <a:xfrm>
            <a:off x="3390900" y="2209800"/>
            <a:ext cx="0" cy="414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2"/>
            <a:endCxn id="19" idx="0"/>
          </p:cNvCxnSpPr>
          <p:nvPr/>
        </p:nvCxnSpPr>
        <p:spPr>
          <a:xfrm>
            <a:off x="3390900" y="3310354"/>
            <a:ext cx="0" cy="804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0" idx="3"/>
            <a:endCxn id="19" idx="2"/>
          </p:cNvCxnSpPr>
          <p:nvPr/>
        </p:nvCxnSpPr>
        <p:spPr>
          <a:xfrm>
            <a:off x="1905000" y="3086100"/>
            <a:ext cx="1257300" cy="12573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3" idx="3"/>
            <a:endCxn id="19" idx="3"/>
          </p:cNvCxnSpPr>
          <p:nvPr/>
        </p:nvCxnSpPr>
        <p:spPr>
          <a:xfrm>
            <a:off x="1666875" y="3924300"/>
            <a:ext cx="1562380" cy="580745"/>
          </a:xfrm>
          <a:prstGeom prst="bentConnector4">
            <a:avLst>
              <a:gd name="adj1" fmla="val 47857"/>
              <a:gd name="adj2" fmla="val 10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9" idx="4"/>
            <a:endCxn id="21" idx="0"/>
          </p:cNvCxnSpPr>
          <p:nvPr/>
        </p:nvCxnSpPr>
        <p:spPr>
          <a:xfrm rot="5400000">
            <a:off x="2362200" y="3924300"/>
            <a:ext cx="381000" cy="16764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9" idx="4"/>
            <a:endCxn id="28" idx="0"/>
          </p:cNvCxnSpPr>
          <p:nvPr/>
        </p:nvCxnSpPr>
        <p:spPr>
          <a:xfrm rot="16200000" flipH="1">
            <a:off x="4038600" y="3924300"/>
            <a:ext cx="381000" cy="1676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" idx="4"/>
            <a:endCxn id="25" idx="0"/>
          </p:cNvCxnSpPr>
          <p:nvPr/>
        </p:nvCxnSpPr>
        <p:spPr>
          <a:xfrm>
            <a:off x="3390900" y="4572000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3"/>
            <a:endCxn id="24" idx="1"/>
          </p:cNvCxnSpPr>
          <p:nvPr/>
        </p:nvCxnSpPr>
        <p:spPr>
          <a:xfrm>
            <a:off x="2438400" y="5295900"/>
            <a:ext cx="228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4" idx="3"/>
            <a:endCxn id="27" idx="1"/>
          </p:cNvCxnSpPr>
          <p:nvPr/>
        </p:nvCxnSpPr>
        <p:spPr>
          <a:xfrm>
            <a:off x="4114800" y="5295900"/>
            <a:ext cx="228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2"/>
            <a:endCxn id="85" idx="0"/>
          </p:cNvCxnSpPr>
          <p:nvPr/>
        </p:nvCxnSpPr>
        <p:spPr>
          <a:xfrm>
            <a:off x="5067300" y="5638800"/>
            <a:ext cx="14148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357548" y="5867400"/>
            <a:ext cx="1447800" cy="685800"/>
            <a:chOff x="3352800" y="1600200"/>
            <a:chExt cx="1447800" cy="685800"/>
          </a:xfrm>
        </p:grpSpPr>
        <p:sp>
          <p:nvSpPr>
            <p:cNvPr id="84" name="Rectangle 8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Motors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473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PX4 System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67000" y="1524000"/>
            <a:ext cx="1447800" cy="685800"/>
            <a:chOff x="3352800" y="1600200"/>
            <a:chExt cx="1447800" cy="685800"/>
          </a:xfrm>
        </p:grpSpPr>
        <p:sp>
          <p:nvSpPr>
            <p:cNvPr id="10" name="Rectangle 9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67000" y="2624554"/>
            <a:ext cx="1447800" cy="685800"/>
            <a:chOff x="3352800" y="1600200"/>
            <a:chExt cx="1447800" cy="685800"/>
          </a:xfrm>
        </p:grpSpPr>
        <p:sp>
          <p:nvSpPr>
            <p:cNvPr id="13" name="Rectangle 12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Estimators</a:t>
              </a:r>
              <a:endParaRPr lang="en-US" sz="16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19500" y="4174123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Mode logic</a:t>
            </a:r>
            <a:endParaRPr lang="en-US" sz="1600" dirty="0"/>
          </a:p>
        </p:txBody>
      </p:sp>
      <p:sp>
        <p:nvSpPr>
          <p:cNvPr id="19" name="Flowchart: Summing Junction 18"/>
          <p:cNvSpPr/>
          <p:nvPr/>
        </p:nvSpPr>
        <p:spPr>
          <a:xfrm>
            <a:off x="3162300" y="4114800"/>
            <a:ext cx="457200" cy="45720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0600" y="4953000"/>
            <a:ext cx="1447800" cy="685800"/>
            <a:chOff x="3352800" y="1600200"/>
            <a:chExt cx="1447800" cy="685800"/>
          </a:xfrm>
        </p:grpSpPr>
        <p:sp>
          <p:nvSpPr>
            <p:cNvPr id="21" name="Rectangle 20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Waypoint controller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67000" y="4953000"/>
            <a:ext cx="1447800" cy="685800"/>
            <a:chOff x="3352800" y="1600200"/>
            <a:chExt cx="1447800" cy="685800"/>
          </a:xfrm>
        </p:grpSpPr>
        <p:sp>
          <p:nvSpPr>
            <p:cNvPr id="24" name="Rectangle 2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Velocity controller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43400" y="4953000"/>
            <a:ext cx="1447800" cy="685800"/>
            <a:chOff x="3352800" y="1600200"/>
            <a:chExt cx="1447800" cy="685800"/>
          </a:xfrm>
        </p:grpSpPr>
        <p:sp>
          <p:nvSpPr>
            <p:cNvPr id="27" name="Rectangle 26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Attitude controller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" y="2743200"/>
            <a:ext cx="1447800" cy="685800"/>
            <a:chOff x="3352800" y="1600200"/>
            <a:chExt cx="1447800" cy="685800"/>
          </a:xfrm>
        </p:grpSpPr>
        <p:sp>
          <p:nvSpPr>
            <p:cNvPr id="30" name="Rectangle 29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>
                      <a:lumMod val="75000"/>
                    </a:schemeClr>
                  </a:solidFill>
                </a:rPr>
                <a:t>GCS commands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9075" y="3581400"/>
            <a:ext cx="1447800" cy="685800"/>
            <a:chOff x="3352800" y="1600200"/>
            <a:chExt cx="1447800" cy="685800"/>
          </a:xfrm>
        </p:grpSpPr>
        <p:sp>
          <p:nvSpPr>
            <p:cNvPr id="33" name="Rectangle 32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Pilot-in-command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10275" y="3013739"/>
            <a:ext cx="1447800" cy="685800"/>
            <a:chOff x="3352800" y="1600200"/>
            <a:chExt cx="1447800" cy="685800"/>
          </a:xfrm>
        </p:grpSpPr>
        <p:sp>
          <p:nvSpPr>
            <p:cNvPr id="36" name="Rectangle 35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New estimator</a:t>
              </a:r>
              <a:endParaRPr lang="en-US" sz="1600" b="1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43400" y="3018085"/>
            <a:ext cx="1447800" cy="685800"/>
            <a:chOff x="3352800" y="1600200"/>
            <a:chExt cx="14478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Onboard SBC</a:t>
              </a:r>
              <a:endParaRPr lang="en-US" sz="1600" b="1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9800" y="4953000"/>
            <a:ext cx="1447800" cy="685800"/>
            <a:chOff x="3352800" y="1600200"/>
            <a:chExt cx="1447800" cy="685800"/>
          </a:xfrm>
        </p:grpSpPr>
        <p:sp>
          <p:nvSpPr>
            <p:cNvPr id="42" name="Rectangle 41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New velocity controller</a:t>
              </a:r>
              <a:endParaRPr lang="en-US" sz="1600" b="1" dirty="0"/>
            </a:p>
          </p:txBody>
        </p:sp>
      </p:grpSp>
      <p:cxnSp>
        <p:nvCxnSpPr>
          <p:cNvPr id="48" name="Straight Arrow Connector 47"/>
          <p:cNvCxnSpPr>
            <a:stCxn id="10" idx="2"/>
            <a:endCxn id="14" idx="0"/>
          </p:cNvCxnSpPr>
          <p:nvPr/>
        </p:nvCxnSpPr>
        <p:spPr>
          <a:xfrm>
            <a:off x="3390900" y="2209800"/>
            <a:ext cx="0" cy="414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2"/>
            <a:endCxn id="19" idx="0"/>
          </p:cNvCxnSpPr>
          <p:nvPr/>
        </p:nvCxnSpPr>
        <p:spPr>
          <a:xfrm>
            <a:off x="3390900" y="3310354"/>
            <a:ext cx="0" cy="804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0" idx="3"/>
            <a:endCxn id="19" idx="2"/>
          </p:cNvCxnSpPr>
          <p:nvPr/>
        </p:nvCxnSpPr>
        <p:spPr>
          <a:xfrm>
            <a:off x="1905000" y="3086100"/>
            <a:ext cx="1257300" cy="1257300"/>
          </a:xfrm>
          <a:prstGeom prst="bent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3" idx="3"/>
            <a:endCxn id="19" idx="3"/>
          </p:cNvCxnSpPr>
          <p:nvPr/>
        </p:nvCxnSpPr>
        <p:spPr>
          <a:xfrm>
            <a:off x="1666875" y="3924300"/>
            <a:ext cx="1562380" cy="580745"/>
          </a:xfrm>
          <a:prstGeom prst="bentConnector4">
            <a:avLst>
              <a:gd name="adj1" fmla="val 47857"/>
              <a:gd name="adj2" fmla="val 10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9" idx="4"/>
            <a:endCxn id="21" idx="0"/>
          </p:cNvCxnSpPr>
          <p:nvPr/>
        </p:nvCxnSpPr>
        <p:spPr>
          <a:xfrm rot="5400000">
            <a:off x="2362200" y="3924300"/>
            <a:ext cx="381000" cy="1676400"/>
          </a:xfrm>
          <a:prstGeom prst="bentConnector3">
            <a:avLst/>
          </a:prstGeom>
          <a:ln w="25400">
            <a:solidFill>
              <a:schemeClr val="bg1">
                <a:lumMod val="6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9" idx="4"/>
            <a:endCxn id="28" idx="0"/>
          </p:cNvCxnSpPr>
          <p:nvPr/>
        </p:nvCxnSpPr>
        <p:spPr>
          <a:xfrm rot="16200000" flipH="1">
            <a:off x="4038600" y="3924300"/>
            <a:ext cx="381000" cy="1676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" idx="4"/>
            <a:endCxn id="25" idx="0"/>
          </p:cNvCxnSpPr>
          <p:nvPr/>
        </p:nvCxnSpPr>
        <p:spPr>
          <a:xfrm>
            <a:off x="3390900" y="4572000"/>
            <a:ext cx="0" cy="38100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3"/>
            <a:endCxn id="24" idx="1"/>
          </p:cNvCxnSpPr>
          <p:nvPr/>
        </p:nvCxnSpPr>
        <p:spPr>
          <a:xfrm>
            <a:off x="2438400" y="5295900"/>
            <a:ext cx="228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4" idx="3"/>
            <a:endCxn id="27" idx="1"/>
          </p:cNvCxnSpPr>
          <p:nvPr/>
        </p:nvCxnSpPr>
        <p:spPr>
          <a:xfrm>
            <a:off x="4114800" y="5295900"/>
            <a:ext cx="228600" cy="0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2" idx="1"/>
            <a:endCxn id="27" idx="3"/>
          </p:cNvCxnSpPr>
          <p:nvPr/>
        </p:nvCxnSpPr>
        <p:spPr>
          <a:xfrm flipH="1">
            <a:off x="5791200" y="5295900"/>
            <a:ext cx="228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9" idx="4"/>
            <a:endCxn id="42" idx="0"/>
          </p:cNvCxnSpPr>
          <p:nvPr/>
        </p:nvCxnSpPr>
        <p:spPr>
          <a:xfrm rot="16200000" flipH="1">
            <a:off x="4876800" y="3086100"/>
            <a:ext cx="381000" cy="33528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19" idx="7"/>
          </p:cNvCxnSpPr>
          <p:nvPr/>
        </p:nvCxnSpPr>
        <p:spPr>
          <a:xfrm rot="5400000">
            <a:off x="4070988" y="3185443"/>
            <a:ext cx="477870" cy="15147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10" idx="3"/>
            <a:endCxn id="37" idx="0"/>
          </p:cNvCxnSpPr>
          <p:nvPr/>
        </p:nvCxnSpPr>
        <p:spPr>
          <a:xfrm>
            <a:off x="4114800" y="1866900"/>
            <a:ext cx="2619375" cy="1146839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36" idx="2"/>
            <a:endCxn id="42" idx="3"/>
          </p:cNvCxnSpPr>
          <p:nvPr/>
        </p:nvCxnSpPr>
        <p:spPr>
          <a:xfrm rot="16200000" flipH="1">
            <a:off x="6302707" y="4131006"/>
            <a:ext cx="1596361" cy="733425"/>
          </a:xfrm>
          <a:prstGeom prst="bentConnector4">
            <a:avLst>
              <a:gd name="adj1" fmla="val 39260"/>
              <a:gd name="adj2" fmla="val 131169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2"/>
            <a:endCxn id="85" idx="0"/>
          </p:cNvCxnSpPr>
          <p:nvPr/>
        </p:nvCxnSpPr>
        <p:spPr>
          <a:xfrm>
            <a:off x="5067300" y="5638800"/>
            <a:ext cx="14148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357548" y="5867400"/>
            <a:ext cx="1447800" cy="685800"/>
            <a:chOff x="3352800" y="1600200"/>
            <a:chExt cx="1447800" cy="685800"/>
          </a:xfrm>
        </p:grpSpPr>
        <p:sp>
          <p:nvSpPr>
            <p:cNvPr id="84" name="Rectangle 8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Motors</a:t>
              </a:r>
              <a:endParaRPr lang="en-US" sz="1600" dirty="0"/>
            </a:p>
          </p:txBody>
        </p:sp>
      </p:grpSp>
      <p:cxnSp>
        <p:nvCxnSpPr>
          <p:cNvPr id="87" name="Elbow Connector 86"/>
          <p:cNvCxnSpPr>
            <a:stCxn id="68" idx="2"/>
            <a:endCxn id="36" idx="3"/>
          </p:cNvCxnSpPr>
          <p:nvPr/>
        </p:nvCxnSpPr>
        <p:spPr>
          <a:xfrm rot="5400000">
            <a:off x="7668237" y="2757175"/>
            <a:ext cx="389303" cy="809625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/>
          <p:cNvGrpSpPr/>
          <p:nvPr/>
        </p:nvGrpSpPr>
        <p:grpSpPr>
          <a:xfrm>
            <a:off x="7543800" y="2281536"/>
            <a:ext cx="1447800" cy="685800"/>
            <a:chOff x="3352800" y="1600200"/>
            <a:chExt cx="1447800" cy="685800"/>
          </a:xfrm>
        </p:grpSpPr>
        <p:sp>
          <p:nvSpPr>
            <p:cNvPr id="68" name="Rectangle 67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52800" y="1600200"/>
              <a:ext cx="1447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Parameter identification</a:t>
              </a:r>
              <a:endParaRPr lang="en-US" sz="1400" b="1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7543800" y="1371600"/>
            <a:ext cx="1447800" cy="685800"/>
            <a:chOff x="3352800" y="1600200"/>
            <a:chExt cx="1447800" cy="685800"/>
          </a:xfrm>
        </p:grpSpPr>
        <p:sp>
          <p:nvSpPr>
            <p:cNvPr id="74" name="Rectangle 7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Motion capture</a:t>
              </a:r>
              <a:endParaRPr lang="en-US" sz="1600" b="1" dirty="0"/>
            </a:p>
          </p:txBody>
        </p:sp>
      </p:grpSp>
      <p:cxnSp>
        <p:nvCxnSpPr>
          <p:cNvPr id="78" name="Straight Arrow Connector 77"/>
          <p:cNvCxnSpPr>
            <a:stCxn id="74" idx="2"/>
            <a:endCxn id="69" idx="0"/>
          </p:cNvCxnSpPr>
          <p:nvPr/>
        </p:nvCxnSpPr>
        <p:spPr>
          <a:xfrm>
            <a:off x="8267700" y="2057400"/>
            <a:ext cx="0" cy="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08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PX4 System Overview </a:t>
            </a:r>
            <a:r>
              <a:rPr lang="en-US" dirty="0" smtClean="0"/>
              <a:t>(baseline)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" y="304800"/>
            <a:ext cx="1447800" cy="685800"/>
            <a:chOff x="3352800" y="1600200"/>
            <a:chExt cx="1447800" cy="685800"/>
          </a:xfrm>
        </p:grpSpPr>
        <p:sp>
          <p:nvSpPr>
            <p:cNvPr id="5" name="Rectangle 4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placeholder</a:t>
              </a:r>
              <a:endParaRPr lang="en-US" sz="1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67000" y="1524000"/>
            <a:ext cx="1447800" cy="685800"/>
            <a:chOff x="3352800" y="1600200"/>
            <a:chExt cx="1447800" cy="685800"/>
          </a:xfrm>
        </p:grpSpPr>
        <p:sp>
          <p:nvSpPr>
            <p:cNvPr id="10" name="Rectangle 9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Sensors</a:t>
              </a:r>
              <a:endParaRPr lang="en-US" sz="16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667000" y="2624554"/>
            <a:ext cx="1447800" cy="685800"/>
            <a:chOff x="3352800" y="1600200"/>
            <a:chExt cx="1447800" cy="685800"/>
          </a:xfrm>
        </p:grpSpPr>
        <p:sp>
          <p:nvSpPr>
            <p:cNvPr id="13" name="Rectangle 12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Estimators</a:t>
              </a:r>
              <a:endParaRPr lang="en-US" sz="16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19500" y="4174123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Mode logic</a:t>
            </a:r>
            <a:endParaRPr lang="en-US" sz="1600" dirty="0"/>
          </a:p>
        </p:txBody>
      </p:sp>
      <p:sp>
        <p:nvSpPr>
          <p:cNvPr id="19" name="Flowchart: Summing Junction 18"/>
          <p:cNvSpPr/>
          <p:nvPr/>
        </p:nvSpPr>
        <p:spPr>
          <a:xfrm>
            <a:off x="3162300" y="4114800"/>
            <a:ext cx="457200" cy="457200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990600" y="4953000"/>
            <a:ext cx="1447800" cy="685800"/>
            <a:chOff x="3352800" y="1600200"/>
            <a:chExt cx="1447800" cy="685800"/>
          </a:xfrm>
        </p:grpSpPr>
        <p:sp>
          <p:nvSpPr>
            <p:cNvPr id="21" name="Rectangle 20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Waypoint controller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667000" y="4953000"/>
            <a:ext cx="1447800" cy="685800"/>
            <a:chOff x="3352800" y="1600200"/>
            <a:chExt cx="1447800" cy="685800"/>
          </a:xfrm>
        </p:grpSpPr>
        <p:sp>
          <p:nvSpPr>
            <p:cNvPr id="24" name="Rectangle 2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Velocity controller</a:t>
              </a:r>
              <a:endParaRPr lang="en-US" sz="16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343400" y="4953000"/>
            <a:ext cx="1447800" cy="685800"/>
            <a:chOff x="3352800" y="1600200"/>
            <a:chExt cx="1447800" cy="685800"/>
          </a:xfrm>
        </p:grpSpPr>
        <p:sp>
          <p:nvSpPr>
            <p:cNvPr id="27" name="Rectangle 26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Attitude controller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7200" y="2743200"/>
            <a:ext cx="1447800" cy="685800"/>
            <a:chOff x="3352800" y="1600200"/>
            <a:chExt cx="1447800" cy="685800"/>
          </a:xfrm>
        </p:grpSpPr>
        <p:sp>
          <p:nvSpPr>
            <p:cNvPr id="30" name="Rectangle 29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GCS commands</a:t>
              </a:r>
              <a:endParaRPr lang="en-US" sz="16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19075" y="3581400"/>
            <a:ext cx="1447800" cy="685800"/>
            <a:chOff x="3352800" y="1600200"/>
            <a:chExt cx="1447800" cy="685800"/>
          </a:xfrm>
        </p:grpSpPr>
        <p:sp>
          <p:nvSpPr>
            <p:cNvPr id="33" name="Rectangle 32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Pilot-in-command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10275" y="3013739"/>
            <a:ext cx="1447800" cy="685800"/>
            <a:chOff x="3352800" y="1600200"/>
            <a:chExt cx="1447800" cy="685800"/>
          </a:xfrm>
        </p:grpSpPr>
        <p:sp>
          <p:nvSpPr>
            <p:cNvPr id="36" name="Rectangle 35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New estimator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343400" y="3018085"/>
            <a:ext cx="1447800" cy="685800"/>
            <a:chOff x="3352800" y="1600200"/>
            <a:chExt cx="1447800" cy="685800"/>
          </a:xfrm>
        </p:grpSpPr>
        <p:sp>
          <p:nvSpPr>
            <p:cNvPr id="39" name="Rectangle 38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Onboard SBC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19800" y="4953000"/>
            <a:ext cx="1447800" cy="685800"/>
            <a:chOff x="3352800" y="1600200"/>
            <a:chExt cx="1447800" cy="685800"/>
          </a:xfrm>
        </p:grpSpPr>
        <p:sp>
          <p:nvSpPr>
            <p:cNvPr id="42" name="Rectangle 41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New velocity controller</a:t>
              </a:r>
              <a:endParaRPr lang="en-US" sz="16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543800" y="2286000"/>
            <a:ext cx="1447800" cy="685800"/>
            <a:chOff x="3352800" y="1600200"/>
            <a:chExt cx="1447800" cy="685800"/>
          </a:xfrm>
        </p:grpSpPr>
        <p:sp>
          <p:nvSpPr>
            <p:cNvPr id="45" name="Rectangle 44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Parameter identification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stCxn id="10" idx="2"/>
            <a:endCxn id="14" idx="0"/>
          </p:cNvCxnSpPr>
          <p:nvPr/>
        </p:nvCxnSpPr>
        <p:spPr>
          <a:xfrm>
            <a:off x="3390900" y="2209800"/>
            <a:ext cx="0" cy="41475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3" idx="2"/>
            <a:endCxn id="19" idx="0"/>
          </p:cNvCxnSpPr>
          <p:nvPr/>
        </p:nvCxnSpPr>
        <p:spPr>
          <a:xfrm>
            <a:off x="3390900" y="3310354"/>
            <a:ext cx="0" cy="804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30" idx="3"/>
            <a:endCxn id="19" idx="2"/>
          </p:cNvCxnSpPr>
          <p:nvPr/>
        </p:nvCxnSpPr>
        <p:spPr>
          <a:xfrm>
            <a:off x="1905000" y="3086100"/>
            <a:ext cx="1257300" cy="12573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33" idx="3"/>
            <a:endCxn id="19" idx="3"/>
          </p:cNvCxnSpPr>
          <p:nvPr/>
        </p:nvCxnSpPr>
        <p:spPr>
          <a:xfrm>
            <a:off x="1666875" y="3924300"/>
            <a:ext cx="1562380" cy="580745"/>
          </a:xfrm>
          <a:prstGeom prst="bentConnector4">
            <a:avLst>
              <a:gd name="adj1" fmla="val 47857"/>
              <a:gd name="adj2" fmla="val 10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19" idx="4"/>
            <a:endCxn id="21" idx="0"/>
          </p:cNvCxnSpPr>
          <p:nvPr/>
        </p:nvCxnSpPr>
        <p:spPr>
          <a:xfrm rot="5400000">
            <a:off x="2362200" y="3924300"/>
            <a:ext cx="381000" cy="16764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9" idx="4"/>
            <a:endCxn id="28" idx="0"/>
          </p:cNvCxnSpPr>
          <p:nvPr/>
        </p:nvCxnSpPr>
        <p:spPr>
          <a:xfrm rot="16200000" flipH="1">
            <a:off x="4038600" y="3924300"/>
            <a:ext cx="381000" cy="16764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9" idx="4"/>
            <a:endCxn id="25" idx="0"/>
          </p:cNvCxnSpPr>
          <p:nvPr/>
        </p:nvCxnSpPr>
        <p:spPr>
          <a:xfrm>
            <a:off x="3390900" y="4572000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21" idx="3"/>
            <a:endCxn id="24" idx="1"/>
          </p:cNvCxnSpPr>
          <p:nvPr/>
        </p:nvCxnSpPr>
        <p:spPr>
          <a:xfrm>
            <a:off x="2438400" y="5295900"/>
            <a:ext cx="228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4" idx="3"/>
            <a:endCxn id="27" idx="1"/>
          </p:cNvCxnSpPr>
          <p:nvPr/>
        </p:nvCxnSpPr>
        <p:spPr>
          <a:xfrm>
            <a:off x="4114800" y="5295900"/>
            <a:ext cx="228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42" idx="1"/>
            <a:endCxn id="27" idx="3"/>
          </p:cNvCxnSpPr>
          <p:nvPr/>
        </p:nvCxnSpPr>
        <p:spPr>
          <a:xfrm flipH="1">
            <a:off x="5791200" y="5295900"/>
            <a:ext cx="228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19" idx="4"/>
            <a:endCxn id="42" idx="0"/>
          </p:cNvCxnSpPr>
          <p:nvPr/>
        </p:nvCxnSpPr>
        <p:spPr>
          <a:xfrm rot="16200000" flipH="1">
            <a:off x="4876800" y="3086100"/>
            <a:ext cx="381000" cy="33528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39" idx="2"/>
            <a:endCxn id="19" idx="7"/>
          </p:cNvCxnSpPr>
          <p:nvPr/>
        </p:nvCxnSpPr>
        <p:spPr>
          <a:xfrm rot="5400000">
            <a:off x="4070988" y="3185443"/>
            <a:ext cx="477870" cy="15147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10" idx="3"/>
            <a:endCxn id="37" idx="0"/>
          </p:cNvCxnSpPr>
          <p:nvPr/>
        </p:nvCxnSpPr>
        <p:spPr>
          <a:xfrm>
            <a:off x="4114800" y="1866900"/>
            <a:ext cx="2619375" cy="1146839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36" idx="2"/>
            <a:endCxn id="42" idx="3"/>
          </p:cNvCxnSpPr>
          <p:nvPr/>
        </p:nvCxnSpPr>
        <p:spPr>
          <a:xfrm rot="16200000" flipH="1">
            <a:off x="6302707" y="4131006"/>
            <a:ext cx="1596361" cy="733425"/>
          </a:xfrm>
          <a:prstGeom prst="bentConnector4">
            <a:avLst>
              <a:gd name="adj1" fmla="val 39260"/>
              <a:gd name="adj2" fmla="val 131169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2"/>
            <a:endCxn id="85" idx="0"/>
          </p:cNvCxnSpPr>
          <p:nvPr/>
        </p:nvCxnSpPr>
        <p:spPr>
          <a:xfrm>
            <a:off x="5067300" y="5638800"/>
            <a:ext cx="14148" cy="228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357548" y="5867400"/>
            <a:ext cx="1447800" cy="685800"/>
            <a:chOff x="3352800" y="1600200"/>
            <a:chExt cx="1447800" cy="685800"/>
          </a:xfrm>
        </p:grpSpPr>
        <p:sp>
          <p:nvSpPr>
            <p:cNvPr id="84" name="Rectangle 83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3352800" y="1600200"/>
              <a:ext cx="14478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Motors</a:t>
              </a:r>
              <a:endParaRPr lang="en-US" sz="1600" dirty="0"/>
            </a:p>
          </p:txBody>
        </p:sp>
      </p:grpSp>
      <p:cxnSp>
        <p:nvCxnSpPr>
          <p:cNvPr id="87" name="Elbow Connector 86"/>
          <p:cNvCxnSpPr>
            <a:stCxn id="45" idx="2"/>
            <a:endCxn id="36" idx="3"/>
          </p:cNvCxnSpPr>
          <p:nvPr/>
        </p:nvCxnSpPr>
        <p:spPr>
          <a:xfrm rot="5400000">
            <a:off x="7670469" y="2759407"/>
            <a:ext cx="384839" cy="809625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7543800" y="1376064"/>
            <a:ext cx="1447800" cy="685800"/>
            <a:chOff x="3352800" y="1600200"/>
            <a:chExt cx="1447800" cy="685800"/>
          </a:xfrm>
        </p:grpSpPr>
        <p:sp>
          <p:nvSpPr>
            <p:cNvPr id="91" name="Rectangle 90"/>
            <p:cNvSpPr/>
            <p:nvPr/>
          </p:nvSpPr>
          <p:spPr>
            <a:xfrm>
              <a:off x="3352800" y="1600200"/>
              <a:ext cx="1447800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352800" y="1600200"/>
              <a:ext cx="1447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Motion capture</a:t>
              </a:r>
              <a:endParaRPr lang="en-US" sz="1600" dirty="0"/>
            </a:p>
          </p:txBody>
        </p:sp>
      </p:grpSp>
      <p:cxnSp>
        <p:nvCxnSpPr>
          <p:cNvPr id="69" name="Straight Arrow Connector 68"/>
          <p:cNvCxnSpPr>
            <a:stCxn id="91" idx="2"/>
            <a:endCxn id="46" idx="0"/>
          </p:cNvCxnSpPr>
          <p:nvPr/>
        </p:nvCxnSpPr>
        <p:spPr>
          <a:xfrm>
            <a:off x="8267700" y="2061864"/>
            <a:ext cx="0" cy="22413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77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capture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Analysis tools</a:t>
            </a:r>
          </a:p>
          <a:p>
            <a:r>
              <a:rPr lang="en-US" sz="2400" dirty="0" smtClean="0"/>
              <a:t>Sensor characterization</a:t>
            </a:r>
          </a:p>
          <a:p>
            <a:pPr lvl="1"/>
            <a:r>
              <a:rPr lang="en-US" sz="2000" dirty="0" smtClean="0"/>
              <a:t>Optic flow</a:t>
            </a:r>
          </a:p>
          <a:p>
            <a:pPr lvl="1"/>
            <a:r>
              <a:rPr lang="en-US" sz="2000" dirty="0" smtClean="0"/>
              <a:t>Sonar</a:t>
            </a:r>
          </a:p>
          <a:p>
            <a:pPr lvl="1"/>
            <a:r>
              <a:rPr lang="en-US" sz="2000" dirty="0" smtClean="0"/>
              <a:t>IMU</a:t>
            </a:r>
          </a:p>
          <a:p>
            <a:r>
              <a:rPr lang="en-US" sz="2400" dirty="0" smtClean="0"/>
              <a:t>Drag coefficient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98085" y="3581400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Above: early drag coefficient. Below: current</a:t>
            </a:r>
            <a:endParaRPr lang="en-US" sz="1600" dirty="0"/>
          </a:p>
        </p:txBody>
      </p:sp>
      <p:pic>
        <p:nvPicPr>
          <p:cNvPr id="2050" name="Picture 2" descr="C:\Users\fatadama\Documents\summer 2014\presentation\good_mu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81"/>
          <a:stretch/>
        </p:blipFill>
        <p:spPr bwMode="auto">
          <a:xfrm>
            <a:off x="4224169" y="3962400"/>
            <a:ext cx="4919831" cy="191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89"/>
          <a:stretch/>
        </p:blipFill>
        <p:spPr bwMode="auto">
          <a:xfrm>
            <a:off x="4224528" y="1752600"/>
            <a:ext cx="4919472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729888"/>
              </p:ext>
            </p:extLst>
          </p:nvPr>
        </p:nvGraphicFramePr>
        <p:xfrm>
          <a:off x="45084" y="4678680"/>
          <a:ext cx="418401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80"/>
                <a:gridCol w="1371918"/>
                <a:gridCol w="13719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x</a:t>
                      </a:r>
                      <a:r>
                        <a:rPr lang="en-US" baseline="0" dirty="0" smtClean="0"/>
                        <a:t>) (m/s)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S(</a:t>
                      </a:r>
                      <a:r>
                        <a:rPr lang="en-US" dirty="0" err="1" smtClean="0"/>
                        <a:t>v</a:t>
                      </a:r>
                      <a:r>
                        <a:rPr lang="en-US" baseline="-25000" dirty="0" err="1" smtClean="0"/>
                        <a:t>y</a:t>
                      </a:r>
                      <a:r>
                        <a:rPr lang="en-US" baseline="0" dirty="0" smtClean="0"/>
                        <a:t>) (m/s)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Initial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Current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0.593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0.641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7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Two? controllers</a:t>
            </a:r>
          </a:p>
          <a:p>
            <a:pPr lvl="1"/>
            <a:r>
              <a:rPr lang="en-US" dirty="0" smtClean="0"/>
              <a:t>PID</a:t>
            </a:r>
          </a:p>
          <a:p>
            <a:pPr lvl="1"/>
            <a:r>
              <a:rPr lang="en-US" dirty="0" smtClean="0"/>
              <a:t>Model inversion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343400" y="2133600"/>
            <a:ext cx="4572000" cy="2502932"/>
            <a:chOff x="3962400" y="2057400"/>
            <a:chExt cx="4572000" cy="2502932"/>
          </a:xfrm>
        </p:grpSpPr>
        <p:sp>
          <p:nvSpPr>
            <p:cNvPr id="4" name="Rectangle 3"/>
            <p:cNvSpPr/>
            <p:nvPr/>
          </p:nvSpPr>
          <p:spPr>
            <a:xfrm>
              <a:off x="3962400" y="2057400"/>
              <a:ext cx="4572000" cy="2133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62400" y="4191000"/>
              <a:ext cx="4572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Some kind of simulation result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39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Multi-vehicle scenarios</a:t>
            </a:r>
          </a:p>
          <a:p>
            <a:r>
              <a:rPr lang="en-US" dirty="0" smtClean="0"/>
              <a:t>Academic problems</a:t>
            </a:r>
            <a:endParaRPr lang="en-US" dirty="0"/>
          </a:p>
          <a:p>
            <a:pPr lvl="1"/>
            <a:r>
              <a:rPr lang="en-US" dirty="0"/>
              <a:t>Cooperative control</a:t>
            </a:r>
          </a:p>
          <a:p>
            <a:pPr lvl="1"/>
            <a:r>
              <a:rPr lang="en-US" dirty="0" smtClean="0"/>
              <a:t>Coalition tasking/planning</a:t>
            </a:r>
            <a:endParaRPr lang="en-US" dirty="0"/>
          </a:p>
          <a:p>
            <a:pPr lvl="1"/>
            <a:r>
              <a:rPr lang="en-US" dirty="0"/>
              <a:t>Mapping</a:t>
            </a:r>
          </a:p>
          <a:p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Search and rescue</a:t>
            </a:r>
          </a:p>
          <a:p>
            <a:pPr lvl="1"/>
            <a:r>
              <a:rPr lang="en-US" dirty="0" smtClean="0"/>
              <a:t>Geological survey</a:t>
            </a:r>
          </a:p>
          <a:p>
            <a:pPr lvl="1"/>
            <a:r>
              <a:rPr lang="en-US" dirty="0" smtClean="0"/>
              <a:t>Firefighting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6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Cooperative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Challenges</a:t>
            </a:r>
          </a:p>
          <a:p>
            <a:pPr lvl="1"/>
            <a:r>
              <a:rPr lang="en-US" dirty="0"/>
              <a:t>GPS-denied/indoor operation</a:t>
            </a:r>
          </a:p>
          <a:p>
            <a:pPr lvl="1"/>
            <a:r>
              <a:rPr lang="en-US" dirty="0" smtClean="0"/>
              <a:t>Sensor accuracy</a:t>
            </a:r>
          </a:p>
          <a:p>
            <a:pPr lvl="1"/>
            <a:r>
              <a:rPr lang="en-US" dirty="0" err="1" smtClean="0"/>
              <a:t>Comm</a:t>
            </a:r>
            <a:r>
              <a:rPr lang="en-US" dirty="0" smtClean="0"/>
              <a:t> bandwidth/loss</a:t>
            </a:r>
          </a:p>
          <a:p>
            <a:pPr lvl="1"/>
            <a:r>
              <a:rPr lang="en-US" dirty="0" smtClean="0"/>
              <a:t>What data to share?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Simultaneous </a:t>
            </a:r>
            <a:r>
              <a:rPr lang="en-US" dirty="0"/>
              <a:t>localization and mapping (SLAM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Agent-agent position sensing</a:t>
            </a:r>
          </a:p>
          <a:p>
            <a:pPr lvl="1"/>
            <a:r>
              <a:rPr lang="en-US" dirty="0"/>
              <a:t>Shared feature </a:t>
            </a:r>
            <a:r>
              <a:rPr lang="en-US" dirty="0" smtClean="0"/>
              <a:t>measurements</a:t>
            </a:r>
          </a:p>
          <a:p>
            <a:pPr lvl="1"/>
            <a:r>
              <a:rPr lang="en-US" dirty="0"/>
              <a:t>Decentralized filter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2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Pathfinder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Interest in project</a:t>
            </a:r>
          </a:p>
          <a:p>
            <a:pPr lvl="1"/>
            <a:r>
              <a:rPr lang="en-US" dirty="0" smtClean="0"/>
              <a:t>Cooperative/multi-agent hardware problems</a:t>
            </a:r>
          </a:p>
          <a:p>
            <a:pPr lvl="2"/>
            <a:r>
              <a:rPr lang="en-US" dirty="0" smtClean="0"/>
              <a:t>Game theory</a:t>
            </a:r>
          </a:p>
          <a:p>
            <a:pPr lvl="2"/>
            <a:r>
              <a:rPr lang="en-US" dirty="0" smtClean="0"/>
              <a:t>Estimation</a:t>
            </a:r>
          </a:p>
          <a:p>
            <a:pPr lvl="2"/>
            <a:r>
              <a:rPr lang="en-US" dirty="0" smtClean="0"/>
              <a:t>Planning</a:t>
            </a:r>
          </a:p>
          <a:p>
            <a:pPr lvl="2"/>
            <a:r>
              <a:rPr lang="en-US" dirty="0" smtClean="0"/>
              <a:t>Mapping</a:t>
            </a:r>
          </a:p>
          <a:p>
            <a:pPr lvl="1"/>
            <a:r>
              <a:rPr lang="en-US" dirty="0" smtClean="0"/>
              <a:t>Collaboration</a:t>
            </a:r>
          </a:p>
          <a:p>
            <a:pPr lvl="2"/>
            <a:r>
              <a:rPr lang="en-US" dirty="0" smtClean="0"/>
              <a:t>High-level decision-making</a:t>
            </a:r>
          </a:p>
          <a:p>
            <a:pPr lvl="2"/>
            <a:r>
              <a:rPr lang="en-US" dirty="0" smtClean="0"/>
              <a:t>Low-level sensors</a:t>
            </a:r>
            <a:endParaRPr lang="en-US" dirty="0"/>
          </a:p>
          <a:p>
            <a:r>
              <a:rPr lang="en-US" dirty="0" smtClean="0"/>
              <a:t>My contribution</a:t>
            </a:r>
          </a:p>
          <a:p>
            <a:pPr lvl="1"/>
            <a:r>
              <a:rPr lang="en-US" dirty="0" err="1"/>
              <a:t>Optitrack</a:t>
            </a:r>
            <a:r>
              <a:rPr lang="en-US" dirty="0"/>
              <a:t>/PX4 data fusion and processing</a:t>
            </a:r>
          </a:p>
          <a:p>
            <a:pPr lvl="1"/>
            <a:r>
              <a:rPr lang="en-US" dirty="0" smtClean="0"/>
              <a:t>Parameter identification (drag, sensor variance)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16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agents, planar</a:t>
            </a:r>
          </a:p>
          <a:p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dirty="0" smtClean="0"/>
              <a:t> features, known</a:t>
            </a:r>
          </a:p>
          <a:p>
            <a:r>
              <a:rPr lang="en-US" dirty="0" err="1" smtClean="0"/>
              <a:t>Interagent</a:t>
            </a:r>
            <a:r>
              <a:rPr lang="en-US" dirty="0" smtClean="0"/>
              <a:t> range &amp; bearing</a:t>
            </a:r>
          </a:p>
          <a:p>
            <a:r>
              <a:rPr lang="en-US" dirty="0" smtClean="0"/>
              <a:t>Two cases</a:t>
            </a:r>
          </a:p>
          <a:p>
            <a:pPr lvl="1"/>
            <a:r>
              <a:rPr lang="en-US" dirty="0" smtClean="0"/>
              <a:t>Feature range and bearing</a:t>
            </a:r>
          </a:p>
          <a:p>
            <a:pPr lvl="1"/>
            <a:r>
              <a:rPr lang="en-US" dirty="0" smtClean="0"/>
              <a:t>Feature bearing only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48200" y="1676400"/>
            <a:ext cx="426720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876800" y="4600574"/>
            <a:ext cx="601980" cy="676275"/>
            <a:chOff x="7239000" y="4657725"/>
            <a:chExt cx="601980" cy="67627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7421880" y="4657725"/>
              <a:ext cx="0" cy="495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421880" y="5153025"/>
              <a:ext cx="4191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lowchart: Or 12"/>
            <p:cNvSpPr/>
            <p:nvPr/>
          </p:nvSpPr>
          <p:spPr>
            <a:xfrm>
              <a:off x="7239000" y="4972050"/>
              <a:ext cx="365760" cy="36195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 rot="2438028">
            <a:off x="6737450" y="3816712"/>
            <a:ext cx="601980" cy="676275"/>
            <a:chOff x="7239000" y="4657725"/>
            <a:chExt cx="601980" cy="676275"/>
          </a:xfrm>
        </p:grpSpPr>
        <p:cxnSp>
          <p:nvCxnSpPr>
            <p:cNvPr id="17" name="Straight Arrow Connector 16"/>
            <p:cNvCxnSpPr/>
            <p:nvPr/>
          </p:nvCxnSpPr>
          <p:spPr>
            <a:xfrm flipV="1">
              <a:off x="7421880" y="4657725"/>
              <a:ext cx="0" cy="4953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7421880" y="5153025"/>
              <a:ext cx="4191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lowchart: Or 18"/>
            <p:cNvSpPr/>
            <p:nvPr/>
          </p:nvSpPr>
          <p:spPr>
            <a:xfrm>
              <a:off x="7239000" y="4972050"/>
              <a:ext cx="365760" cy="361950"/>
            </a:xfrm>
            <a:prstGeom prst="flowChartOr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Multiply 19"/>
          <p:cNvSpPr/>
          <p:nvPr/>
        </p:nvSpPr>
        <p:spPr>
          <a:xfrm>
            <a:off x="8258602" y="3469387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5059680" y="4197203"/>
            <a:ext cx="1786779" cy="898671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6846460" y="3717534"/>
            <a:ext cx="1678842" cy="479670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76885" y="4309448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181600" y="5095874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173821" y="2415426"/>
            <a:ext cx="41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i="1" baseline="-25000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j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4" name="Multiply 23"/>
          <p:cNvSpPr/>
          <p:nvPr/>
        </p:nvSpPr>
        <p:spPr>
          <a:xfrm>
            <a:off x="8382427" y="4403959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4724400" y="4720338"/>
            <a:ext cx="673608" cy="378966"/>
            <a:chOff x="4724400" y="5025138"/>
            <a:chExt cx="673608" cy="378966"/>
          </a:xfrm>
        </p:grpSpPr>
        <p:cxnSp>
          <p:nvCxnSpPr>
            <p:cNvPr id="12" name="Straight Connector 11"/>
            <p:cNvCxnSpPr/>
            <p:nvPr/>
          </p:nvCxnSpPr>
          <p:spPr>
            <a:xfrm flipH="1" flipV="1">
              <a:off x="4724400" y="5025138"/>
              <a:ext cx="335280" cy="37553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5059680" y="5029200"/>
              <a:ext cx="338328" cy="37490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 rot="1944492">
            <a:off x="6626841" y="3868532"/>
            <a:ext cx="673608" cy="378966"/>
            <a:chOff x="4724400" y="5025138"/>
            <a:chExt cx="673608" cy="378966"/>
          </a:xfrm>
        </p:grpSpPr>
        <p:cxnSp>
          <p:nvCxnSpPr>
            <p:cNvPr id="33" name="Straight Connector 32"/>
            <p:cNvCxnSpPr/>
            <p:nvPr/>
          </p:nvCxnSpPr>
          <p:spPr>
            <a:xfrm flipH="1" flipV="1">
              <a:off x="4724400" y="5025138"/>
              <a:ext cx="335280" cy="375536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5059680" y="5029200"/>
              <a:ext cx="338328" cy="374904"/>
            </a:xfrm>
            <a:prstGeom prst="line">
              <a:avLst/>
            </a:prstGeom>
            <a:ln w="254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Multiply 36"/>
          <p:cNvSpPr/>
          <p:nvPr/>
        </p:nvSpPr>
        <p:spPr>
          <a:xfrm>
            <a:off x="7725202" y="2935987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/>
          <p:cNvSpPr/>
          <p:nvPr/>
        </p:nvSpPr>
        <p:spPr>
          <a:xfrm>
            <a:off x="6833296" y="2778780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ultiply 38"/>
          <p:cNvSpPr/>
          <p:nvPr/>
        </p:nvSpPr>
        <p:spPr>
          <a:xfrm>
            <a:off x="7849027" y="5008090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817884" y="3045480"/>
            <a:ext cx="286203" cy="11571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840678" y="3202687"/>
            <a:ext cx="1151224" cy="9641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Multiply 43"/>
          <p:cNvSpPr/>
          <p:nvPr/>
        </p:nvSpPr>
        <p:spPr>
          <a:xfrm>
            <a:off x="5078963" y="3674066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063551" y="3940766"/>
            <a:ext cx="286203" cy="1157186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Multiply 45"/>
          <p:cNvSpPr/>
          <p:nvPr/>
        </p:nvSpPr>
        <p:spPr>
          <a:xfrm>
            <a:off x="4648200" y="3048000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4914900" y="3314700"/>
            <a:ext cx="129369" cy="1799855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Multiply 48"/>
          <p:cNvSpPr/>
          <p:nvPr/>
        </p:nvSpPr>
        <p:spPr>
          <a:xfrm>
            <a:off x="5827819" y="5213950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5639132" y="1853451"/>
            <a:ext cx="533400" cy="533400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248358" y="3100055"/>
            <a:ext cx="417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US" i="1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US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8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20850" y="2145863"/>
            <a:ext cx="1371600" cy="762000"/>
            <a:chOff x="1905000" y="2286000"/>
            <a:chExt cx="1371600" cy="762000"/>
          </a:xfrm>
        </p:grpSpPr>
        <p:sp>
          <p:nvSpPr>
            <p:cNvPr id="9" name="Rectangle 8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Agent </a:t>
              </a:r>
              <a:r>
                <a:rPr lang="en-US" dirty="0" err="1" smtClean="0"/>
                <a:t>i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0750" y="3450193"/>
            <a:ext cx="1371600" cy="762000"/>
            <a:chOff x="1905000" y="2286000"/>
            <a:chExt cx="1371600" cy="762000"/>
          </a:xfrm>
        </p:grpSpPr>
        <p:sp>
          <p:nvSpPr>
            <p:cNvPr id="12" name="Rectangle 11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Feature measurements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0950" y="3450193"/>
            <a:ext cx="1371600" cy="762000"/>
            <a:chOff x="1905000" y="2286000"/>
            <a:chExt cx="1371600" cy="762000"/>
          </a:xfrm>
        </p:grpSpPr>
        <p:sp>
          <p:nvSpPr>
            <p:cNvPr id="15" name="Rectangle 14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Interagent</a:t>
              </a:r>
              <a:r>
                <a:rPr lang="en-US" sz="1400" dirty="0"/>
                <a:t> </a:t>
              </a:r>
              <a:r>
                <a:rPr lang="en-US" sz="1400" dirty="0" smtClean="0"/>
                <a:t>measurements</a:t>
              </a:r>
              <a:endParaRPr lang="en-US" sz="1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27201" y="5211365"/>
            <a:ext cx="1371600" cy="762000"/>
            <a:chOff x="1905000" y="2286000"/>
            <a:chExt cx="1371600" cy="762000"/>
          </a:xfrm>
        </p:grpSpPr>
        <p:sp>
          <p:nvSpPr>
            <p:cNvPr id="27" name="Rectangle 26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EKF (</a:t>
              </a:r>
              <a:r>
                <a:rPr lang="en-US" dirty="0" err="1" smtClean="0"/>
                <a:t>i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cxnSp>
        <p:nvCxnSpPr>
          <p:cNvPr id="30" name="Elbow Connector 29"/>
          <p:cNvCxnSpPr>
            <a:stCxn id="12" idx="2"/>
            <a:endCxn id="27" idx="0"/>
          </p:cNvCxnSpPr>
          <p:nvPr/>
        </p:nvCxnSpPr>
        <p:spPr>
          <a:xfrm rot="16200000" flipH="1">
            <a:off x="1510189" y="4308553"/>
            <a:ext cx="999172" cy="806451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12" idx="0"/>
          </p:cNvCxnSpPr>
          <p:nvPr/>
        </p:nvCxnSpPr>
        <p:spPr>
          <a:xfrm rot="5400000">
            <a:off x="1735435" y="2778978"/>
            <a:ext cx="542330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9" idx="2"/>
            <a:endCxn id="16" idx="0"/>
          </p:cNvCxnSpPr>
          <p:nvPr/>
        </p:nvCxnSpPr>
        <p:spPr>
          <a:xfrm rot="16200000" flipH="1">
            <a:off x="2529701" y="2784812"/>
            <a:ext cx="553998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9" idx="0"/>
          </p:cNvCxnSpPr>
          <p:nvPr/>
        </p:nvCxnSpPr>
        <p:spPr>
          <a:xfrm rot="5400000" flipH="1">
            <a:off x="496075" y="4056439"/>
            <a:ext cx="3827502" cy="6351"/>
          </a:xfrm>
          <a:prstGeom prst="bentConnector5">
            <a:avLst>
              <a:gd name="adj1" fmla="val -5973"/>
              <a:gd name="adj2" fmla="val 31894930"/>
              <a:gd name="adj3" fmla="val 105973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Summing Junction 40"/>
          <p:cNvSpPr/>
          <p:nvPr/>
        </p:nvSpPr>
        <p:spPr>
          <a:xfrm>
            <a:off x="3124200" y="5102005"/>
            <a:ext cx="184150" cy="155795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/>
          <p:cNvCxnSpPr>
            <a:stCxn id="41" idx="4"/>
            <a:endCxn id="27" idx="3"/>
          </p:cNvCxnSpPr>
          <p:nvPr/>
        </p:nvCxnSpPr>
        <p:spPr>
          <a:xfrm rot="5400000">
            <a:off x="2990256" y="5366345"/>
            <a:ext cx="334565" cy="117474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41" idx="0"/>
          </p:cNvCxnSpPr>
          <p:nvPr/>
        </p:nvCxnSpPr>
        <p:spPr>
          <a:xfrm>
            <a:off x="3206750" y="4212193"/>
            <a:ext cx="9525" cy="889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6286500" y="2113597"/>
            <a:ext cx="1371600" cy="762000"/>
            <a:chOff x="1905000" y="2286000"/>
            <a:chExt cx="1371600" cy="762000"/>
          </a:xfrm>
        </p:grpSpPr>
        <p:sp>
          <p:nvSpPr>
            <p:cNvPr id="90" name="Rectangle 89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Agent j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486400" y="3417927"/>
            <a:ext cx="1371600" cy="762000"/>
            <a:chOff x="1905000" y="2286000"/>
            <a:chExt cx="1371600" cy="762000"/>
          </a:xfrm>
        </p:grpSpPr>
        <p:sp>
          <p:nvSpPr>
            <p:cNvPr id="93" name="Rectangle 92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Feature measurements</a:t>
              </a:r>
              <a:endParaRPr lang="en-US" sz="14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086600" y="3417927"/>
            <a:ext cx="1371600" cy="762000"/>
            <a:chOff x="1905000" y="2286000"/>
            <a:chExt cx="1371600" cy="762000"/>
          </a:xfrm>
        </p:grpSpPr>
        <p:sp>
          <p:nvSpPr>
            <p:cNvPr id="96" name="Rectangle 95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</a:rPr>
                <a:t>Interagent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sz="1400" dirty="0" smtClean="0">
                  <a:solidFill>
                    <a:schemeClr val="bg1">
                      <a:lumMod val="95000"/>
                    </a:schemeClr>
                  </a:solidFill>
                </a:rPr>
                <a:t>measurements</a:t>
              </a:r>
              <a:endParaRPr lang="en-US" sz="14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292851" y="5179099"/>
            <a:ext cx="1371600" cy="762000"/>
            <a:chOff x="1905000" y="2286000"/>
            <a:chExt cx="1371600" cy="762000"/>
          </a:xfrm>
        </p:grpSpPr>
        <p:sp>
          <p:nvSpPr>
            <p:cNvPr id="99" name="Rectangle 98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95000"/>
                    </a:schemeClr>
                  </a:solidFill>
                </a:rPr>
                <a:t>EKF (j)</a:t>
              </a:r>
              <a:endParaRPr 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101" name="Elbow Connector 100"/>
          <p:cNvCxnSpPr>
            <a:stCxn id="93" idx="2"/>
            <a:endCxn id="99" idx="0"/>
          </p:cNvCxnSpPr>
          <p:nvPr/>
        </p:nvCxnSpPr>
        <p:spPr>
          <a:xfrm rot="16200000" flipH="1">
            <a:off x="6075839" y="4276287"/>
            <a:ext cx="999172" cy="806451"/>
          </a:xfrm>
          <a:prstGeom prst="bentConnector3">
            <a:avLst/>
          </a:prstGeom>
          <a:ln w="25400">
            <a:solidFill>
              <a:schemeClr val="bg1">
                <a:lumMod val="9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90" idx="2"/>
            <a:endCxn id="97" idx="0"/>
          </p:cNvCxnSpPr>
          <p:nvPr/>
        </p:nvCxnSpPr>
        <p:spPr>
          <a:xfrm rot="16200000" flipH="1">
            <a:off x="7095351" y="2752546"/>
            <a:ext cx="553998" cy="800100"/>
          </a:xfrm>
          <a:prstGeom prst="bentConnector3">
            <a:avLst/>
          </a:prstGeom>
          <a:ln w="25400">
            <a:solidFill>
              <a:schemeClr val="bg1">
                <a:lumMod val="9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99" idx="2"/>
            <a:endCxn id="90" idx="0"/>
          </p:cNvCxnSpPr>
          <p:nvPr/>
        </p:nvCxnSpPr>
        <p:spPr>
          <a:xfrm rot="5400000" flipH="1">
            <a:off x="5061725" y="4024173"/>
            <a:ext cx="3827502" cy="6351"/>
          </a:xfrm>
          <a:prstGeom prst="bentConnector5">
            <a:avLst>
              <a:gd name="adj1" fmla="val -5973"/>
              <a:gd name="adj2" fmla="val -30645221"/>
              <a:gd name="adj3" fmla="val 105973"/>
            </a:avLst>
          </a:prstGeom>
          <a:ln w="25400">
            <a:solidFill>
              <a:schemeClr val="bg1">
                <a:lumMod val="9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lowchart: Summing Junction 104"/>
          <p:cNvSpPr/>
          <p:nvPr/>
        </p:nvSpPr>
        <p:spPr>
          <a:xfrm>
            <a:off x="7689850" y="5069739"/>
            <a:ext cx="184150" cy="155795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Elbow Connector 105"/>
          <p:cNvCxnSpPr>
            <a:stCxn id="105" idx="4"/>
            <a:endCxn id="99" idx="3"/>
          </p:cNvCxnSpPr>
          <p:nvPr/>
        </p:nvCxnSpPr>
        <p:spPr>
          <a:xfrm rot="5400000">
            <a:off x="7555906" y="5334079"/>
            <a:ext cx="334565" cy="117474"/>
          </a:xfrm>
          <a:prstGeom prst="bentConnector2">
            <a:avLst/>
          </a:prstGeom>
          <a:ln w="25400">
            <a:solidFill>
              <a:schemeClr val="bg1">
                <a:lumMod val="9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6" idx="2"/>
            <a:endCxn id="105" idx="0"/>
          </p:cNvCxnSpPr>
          <p:nvPr/>
        </p:nvCxnSpPr>
        <p:spPr>
          <a:xfrm>
            <a:off x="7772400" y="4179927"/>
            <a:ext cx="9525" cy="889812"/>
          </a:xfrm>
          <a:prstGeom prst="straightConnector1">
            <a:avLst/>
          </a:prstGeom>
          <a:ln w="25400">
            <a:solidFill>
              <a:schemeClr val="bg1">
                <a:lumMod val="9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93" idx="1"/>
            <a:endCxn id="41" idx="6"/>
          </p:cNvCxnSpPr>
          <p:nvPr/>
        </p:nvCxnSpPr>
        <p:spPr>
          <a:xfrm rot="10800000" flipV="1">
            <a:off x="3308350" y="3798927"/>
            <a:ext cx="2178050" cy="1380976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8350" y="5245154"/>
                <a:ext cx="958850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&gt;0?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350" y="5245154"/>
                <a:ext cx="958850" cy="325089"/>
              </a:xfrm>
              <a:prstGeom prst="rect">
                <a:avLst/>
              </a:prstGeom>
              <a:blipFill rotWithShape="1"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Elbow Connector 19"/>
          <p:cNvCxnSpPr>
            <a:stCxn id="13" idx="1"/>
          </p:cNvCxnSpPr>
          <p:nvPr/>
        </p:nvCxnSpPr>
        <p:spPr>
          <a:xfrm rot="10800000" flipV="1">
            <a:off x="838200" y="3723470"/>
            <a:ext cx="82550" cy="2217629"/>
          </a:xfrm>
          <a:prstGeom prst="bentConnector2">
            <a:avLst/>
          </a:prstGeom>
          <a:ln w="25400">
            <a:solidFill>
              <a:schemeClr val="bg1">
                <a:lumMod val="95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rot="10800000">
            <a:off x="609600" y="5941099"/>
            <a:ext cx="457200" cy="457200"/>
          </a:xfrm>
          <a:prstGeom prst="arc">
            <a:avLst>
              <a:gd name="adj1" fmla="val 16200000"/>
              <a:gd name="adj2" fmla="val 5400000"/>
            </a:avLst>
          </a:prstGeom>
          <a:ln w="25400">
            <a:solidFill>
              <a:schemeClr val="bg1">
                <a:lumMod val="95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22" idx="0"/>
          </p:cNvCxnSpPr>
          <p:nvPr/>
        </p:nvCxnSpPr>
        <p:spPr>
          <a:xfrm flipH="1">
            <a:off x="838199" y="6398299"/>
            <a:ext cx="1" cy="231101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38199" y="6629400"/>
            <a:ext cx="7315201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rc 108"/>
          <p:cNvSpPr/>
          <p:nvPr/>
        </p:nvSpPr>
        <p:spPr>
          <a:xfrm>
            <a:off x="7924800" y="5943600"/>
            <a:ext cx="457200" cy="457200"/>
          </a:xfrm>
          <a:prstGeom prst="arc">
            <a:avLst>
              <a:gd name="adj1" fmla="val 16200000"/>
              <a:gd name="adj2" fmla="val 5400000"/>
            </a:avLst>
          </a:prstGeom>
          <a:ln w="25400">
            <a:solidFill>
              <a:schemeClr val="bg1">
                <a:lumMod val="95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>
            <a:endCxn id="109" idx="2"/>
          </p:cNvCxnSpPr>
          <p:nvPr/>
        </p:nvCxnSpPr>
        <p:spPr>
          <a:xfrm flipV="1">
            <a:off x="8153400" y="6400800"/>
            <a:ext cx="0" cy="22860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9" idx="0"/>
            <a:endCxn id="105" idx="6"/>
          </p:cNvCxnSpPr>
          <p:nvPr/>
        </p:nvCxnSpPr>
        <p:spPr>
          <a:xfrm rot="10800000">
            <a:off x="7874000" y="5147638"/>
            <a:ext cx="279400" cy="795963"/>
          </a:xfrm>
          <a:prstGeom prst="bentConnector3">
            <a:avLst/>
          </a:prstGeom>
          <a:ln w="25400">
            <a:solidFill>
              <a:schemeClr val="bg1">
                <a:lumMod val="95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90" idx="2"/>
            <a:endCxn id="93" idx="0"/>
          </p:cNvCxnSpPr>
          <p:nvPr/>
        </p:nvCxnSpPr>
        <p:spPr>
          <a:xfrm rot="5400000">
            <a:off x="6301085" y="2746712"/>
            <a:ext cx="542330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7873999" y="4746316"/>
                <a:ext cx="958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/>
                        </a:rPr>
                        <m:t>&gt;0?</m:t>
                      </m:r>
                    </m:oMath>
                  </m:oMathPara>
                </a14:m>
                <a:endParaRPr lang="en-US" sz="14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9" y="4746316"/>
                <a:ext cx="958850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69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0" y="1295400"/>
            <a:ext cx="9144000" cy="556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flow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720850" y="2145863"/>
            <a:ext cx="1371600" cy="762000"/>
            <a:chOff x="1905000" y="2286000"/>
            <a:chExt cx="1371600" cy="762000"/>
          </a:xfrm>
        </p:grpSpPr>
        <p:sp>
          <p:nvSpPr>
            <p:cNvPr id="9" name="Rectangle 8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Agent </a:t>
              </a:r>
              <a:r>
                <a:rPr lang="en-US" dirty="0" err="1" smtClean="0"/>
                <a:t>i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0750" y="3450193"/>
            <a:ext cx="1371600" cy="762000"/>
            <a:chOff x="1905000" y="2286000"/>
            <a:chExt cx="1371600" cy="762000"/>
          </a:xfrm>
        </p:grpSpPr>
        <p:sp>
          <p:nvSpPr>
            <p:cNvPr id="12" name="Rectangle 11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Feature measurements</a:t>
              </a:r>
              <a:endParaRPr lang="en-US" sz="1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20950" y="3450193"/>
            <a:ext cx="1371600" cy="762000"/>
            <a:chOff x="1905000" y="2286000"/>
            <a:chExt cx="1371600" cy="762000"/>
          </a:xfrm>
        </p:grpSpPr>
        <p:sp>
          <p:nvSpPr>
            <p:cNvPr id="15" name="Rectangle 14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Interagent</a:t>
              </a:r>
              <a:r>
                <a:rPr lang="en-US" sz="1400" dirty="0"/>
                <a:t> </a:t>
              </a:r>
              <a:r>
                <a:rPr lang="en-US" sz="1400" dirty="0" smtClean="0"/>
                <a:t>measurements</a:t>
              </a:r>
              <a:endParaRPr lang="en-US" sz="14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27201" y="5211365"/>
            <a:ext cx="1371600" cy="762000"/>
            <a:chOff x="1905000" y="2286000"/>
            <a:chExt cx="1371600" cy="762000"/>
          </a:xfrm>
        </p:grpSpPr>
        <p:sp>
          <p:nvSpPr>
            <p:cNvPr id="27" name="Rectangle 26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EKF (</a:t>
              </a:r>
              <a:r>
                <a:rPr lang="en-US" dirty="0" err="1" smtClean="0"/>
                <a:t>i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cxnSp>
        <p:nvCxnSpPr>
          <p:cNvPr id="30" name="Elbow Connector 29"/>
          <p:cNvCxnSpPr>
            <a:stCxn id="12" idx="2"/>
            <a:endCxn id="27" idx="0"/>
          </p:cNvCxnSpPr>
          <p:nvPr/>
        </p:nvCxnSpPr>
        <p:spPr>
          <a:xfrm rot="16200000" flipH="1">
            <a:off x="1510189" y="4308553"/>
            <a:ext cx="999172" cy="806451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9" idx="2"/>
            <a:endCxn id="12" idx="0"/>
          </p:cNvCxnSpPr>
          <p:nvPr/>
        </p:nvCxnSpPr>
        <p:spPr>
          <a:xfrm rot="5400000">
            <a:off x="1735435" y="2778978"/>
            <a:ext cx="542330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9" idx="2"/>
            <a:endCxn id="16" idx="0"/>
          </p:cNvCxnSpPr>
          <p:nvPr/>
        </p:nvCxnSpPr>
        <p:spPr>
          <a:xfrm rot="16200000" flipH="1">
            <a:off x="2529701" y="2784812"/>
            <a:ext cx="553998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stCxn id="27" idx="2"/>
            <a:endCxn id="9" idx="0"/>
          </p:cNvCxnSpPr>
          <p:nvPr/>
        </p:nvCxnSpPr>
        <p:spPr>
          <a:xfrm rot="5400000" flipH="1">
            <a:off x="496075" y="4056439"/>
            <a:ext cx="3827502" cy="6351"/>
          </a:xfrm>
          <a:prstGeom prst="bentConnector5">
            <a:avLst>
              <a:gd name="adj1" fmla="val -5973"/>
              <a:gd name="adj2" fmla="val 31894930"/>
              <a:gd name="adj3" fmla="val 105973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Summing Junction 40"/>
          <p:cNvSpPr/>
          <p:nvPr/>
        </p:nvSpPr>
        <p:spPr>
          <a:xfrm>
            <a:off x="3124200" y="5102005"/>
            <a:ext cx="184150" cy="155795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/>
          <p:cNvCxnSpPr>
            <a:stCxn id="41" idx="4"/>
            <a:endCxn id="27" idx="3"/>
          </p:cNvCxnSpPr>
          <p:nvPr/>
        </p:nvCxnSpPr>
        <p:spPr>
          <a:xfrm rot="5400000">
            <a:off x="2990256" y="5366345"/>
            <a:ext cx="334565" cy="117474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5" idx="2"/>
            <a:endCxn id="41" idx="0"/>
          </p:cNvCxnSpPr>
          <p:nvPr/>
        </p:nvCxnSpPr>
        <p:spPr>
          <a:xfrm>
            <a:off x="3206750" y="4212193"/>
            <a:ext cx="9525" cy="889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6286500" y="2113597"/>
            <a:ext cx="1371600" cy="762000"/>
            <a:chOff x="1905000" y="2286000"/>
            <a:chExt cx="1371600" cy="762000"/>
          </a:xfrm>
        </p:grpSpPr>
        <p:sp>
          <p:nvSpPr>
            <p:cNvPr id="90" name="Rectangle 89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Agent j</a:t>
              </a:r>
              <a:endParaRPr lang="en-US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486400" y="3417927"/>
            <a:ext cx="1371600" cy="762000"/>
            <a:chOff x="1905000" y="2286000"/>
            <a:chExt cx="1371600" cy="762000"/>
          </a:xfrm>
        </p:grpSpPr>
        <p:sp>
          <p:nvSpPr>
            <p:cNvPr id="93" name="Rectangle 92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Feature measurements</a:t>
              </a:r>
              <a:endParaRPr lang="en-US" sz="1400" dirty="0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7086600" y="3417927"/>
            <a:ext cx="1371600" cy="762000"/>
            <a:chOff x="1905000" y="2286000"/>
            <a:chExt cx="1371600" cy="762000"/>
          </a:xfrm>
        </p:grpSpPr>
        <p:sp>
          <p:nvSpPr>
            <p:cNvPr id="96" name="Rectangle 95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1905000" y="2297668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/>
                <a:t>Interagent</a:t>
              </a:r>
              <a:r>
                <a:rPr lang="en-US" sz="1400" dirty="0"/>
                <a:t> </a:t>
              </a:r>
              <a:r>
                <a:rPr lang="en-US" sz="1400" dirty="0" smtClean="0"/>
                <a:t>measurements</a:t>
              </a:r>
              <a:endParaRPr lang="en-US" sz="1400" dirty="0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6292851" y="5179099"/>
            <a:ext cx="1371600" cy="762000"/>
            <a:chOff x="1905000" y="2286000"/>
            <a:chExt cx="1371600" cy="762000"/>
          </a:xfrm>
        </p:grpSpPr>
        <p:sp>
          <p:nvSpPr>
            <p:cNvPr id="99" name="Rectangle 98"/>
            <p:cNvSpPr/>
            <p:nvPr/>
          </p:nvSpPr>
          <p:spPr>
            <a:xfrm>
              <a:off x="1905000" y="2286000"/>
              <a:ext cx="13716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1905000" y="22976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EKF (j)</a:t>
              </a:r>
              <a:endParaRPr lang="en-US" dirty="0"/>
            </a:p>
          </p:txBody>
        </p:sp>
      </p:grpSp>
      <p:cxnSp>
        <p:nvCxnSpPr>
          <p:cNvPr id="101" name="Elbow Connector 100"/>
          <p:cNvCxnSpPr>
            <a:stCxn id="93" idx="2"/>
            <a:endCxn id="99" idx="0"/>
          </p:cNvCxnSpPr>
          <p:nvPr/>
        </p:nvCxnSpPr>
        <p:spPr>
          <a:xfrm rot="16200000" flipH="1">
            <a:off x="6075839" y="4276287"/>
            <a:ext cx="999172" cy="806451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90" idx="2"/>
            <a:endCxn id="93" idx="0"/>
          </p:cNvCxnSpPr>
          <p:nvPr/>
        </p:nvCxnSpPr>
        <p:spPr>
          <a:xfrm rot="5400000">
            <a:off x="6301085" y="2746712"/>
            <a:ext cx="542330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/>
          <p:cNvCxnSpPr>
            <a:stCxn id="90" idx="2"/>
            <a:endCxn id="97" idx="0"/>
          </p:cNvCxnSpPr>
          <p:nvPr/>
        </p:nvCxnSpPr>
        <p:spPr>
          <a:xfrm rot="16200000" flipH="1">
            <a:off x="7095351" y="2752546"/>
            <a:ext cx="553998" cy="800100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99" idx="2"/>
            <a:endCxn id="90" idx="0"/>
          </p:cNvCxnSpPr>
          <p:nvPr/>
        </p:nvCxnSpPr>
        <p:spPr>
          <a:xfrm rot="5400000" flipH="1">
            <a:off x="5061725" y="4024173"/>
            <a:ext cx="3827502" cy="6351"/>
          </a:xfrm>
          <a:prstGeom prst="bentConnector5">
            <a:avLst>
              <a:gd name="adj1" fmla="val -5973"/>
              <a:gd name="adj2" fmla="val -30645221"/>
              <a:gd name="adj3" fmla="val 105973"/>
            </a:avLst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Flowchart: Summing Junction 104"/>
          <p:cNvSpPr/>
          <p:nvPr/>
        </p:nvSpPr>
        <p:spPr>
          <a:xfrm>
            <a:off x="7689850" y="5069739"/>
            <a:ext cx="184150" cy="155795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Elbow Connector 105"/>
          <p:cNvCxnSpPr>
            <a:stCxn id="105" idx="4"/>
            <a:endCxn id="99" idx="3"/>
          </p:cNvCxnSpPr>
          <p:nvPr/>
        </p:nvCxnSpPr>
        <p:spPr>
          <a:xfrm rot="5400000">
            <a:off x="7555906" y="5334079"/>
            <a:ext cx="334565" cy="117474"/>
          </a:xfrm>
          <a:prstGeom prst="bentConnector2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96" idx="2"/>
            <a:endCxn id="105" idx="0"/>
          </p:cNvCxnSpPr>
          <p:nvPr/>
        </p:nvCxnSpPr>
        <p:spPr>
          <a:xfrm>
            <a:off x="7772400" y="4179927"/>
            <a:ext cx="9525" cy="889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93" idx="1"/>
            <a:endCxn id="41" idx="6"/>
          </p:cNvCxnSpPr>
          <p:nvPr/>
        </p:nvCxnSpPr>
        <p:spPr>
          <a:xfrm rot="10800000" flipV="1">
            <a:off x="3308350" y="3798927"/>
            <a:ext cx="2178050" cy="1380976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08350" y="5245154"/>
                <a:ext cx="958850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&gt;0?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350" y="5245154"/>
                <a:ext cx="958850" cy="325089"/>
              </a:xfrm>
              <a:prstGeom prst="rect">
                <a:avLst/>
              </a:prstGeom>
              <a:blipFill rotWithShape="1"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Elbow Connector 19"/>
          <p:cNvCxnSpPr>
            <a:stCxn id="13" idx="1"/>
          </p:cNvCxnSpPr>
          <p:nvPr/>
        </p:nvCxnSpPr>
        <p:spPr>
          <a:xfrm rot="10800000" flipV="1">
            <a:off x="838200" y="3723470"/>
            <a:ext cx="82550" cy="2217629"/>
          </a:xfrm>
          <a:prstGeom prst="bentConnector2">
            <a:avLst/>
          </a:prstGeom>
          <a:ln w="254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 rot="10800000">
            <a:off x="609600" y="5941099"/>
            <a:ext cx="457200" cy="457200"/>
          </a:xfrm>
          <a:prstGeom prst="arc">
            <a:avLst>
              <a:gd name="adj1" fmla="val 16200000"/>
              <a:gd name="adj2" fmla="val 5400000"/>
            </a:avLst>
          </a:prstGeom>
          <a:ln w="254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22" idx="0"/>
          </p:cNvCxnSpPr>
          <p:nvPr/>
        </p:nvCxnSpPr>
        <p:spPr>
          <a:xfrm flipH="1">
            <a:off x="838199" y="6398299"/>
            <a:ext cx="1" cy="231101"/>
          </a:xfrm>
          <a:prstGeom prst="line">
            <a:avLst/>
          </a:prstGeom>
          <a:ln w="254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38199" y="6629400"/>
            <a:ext cx="7315201" cy="0"/>
          </a:xfrm>
          <a:prstGeom prst="line">
            <a:avLst/>
          </a:prstGeom>
          <a:ln w="254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rc 108"/>
          <p:cNvSpPr/>
          <p:nvPr/>
        </p:nvSpPr>
        <p:spPr>
          <a:xfrm>
            <a:off x="7924800" y="5943600"/>
            <a:ext cx="457200" cy="457200"/>
          </a:xfrm>
          <a:prstGeom prst="arc">
            <a:avLst>
              <a:gd name="adj1" fmla="val 16200000"/>
              <a:gd name="adj2" fmla="val 5400000"/>
            </a:avLst>
          </a:prstGeom>
          <a:ln w="254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>
            <a:endCxn id="109" idx="2"/>
          </p:cNvCxnSpPr>
          <p:nvPr/>
        </p:nvCxnSpPr>
        <p:spPr>
          <a:xfrm flipV="1">
            <a:off x="8153400" y="6400800"/>
            <a:ext cx="0" cy="228600"/>
          </a:xfrm>
          <a:prstGeom prst="line">
            <a:avLst/>
          </a:prstGeom>
          <a:ln w="25400">
            <a:solidFill>
              <a:schemeClr val="tx1"/>
            </a:solidFill>
            <a:tailEnd type="non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9" idx="0"/>
            <a:endCxn id="105" idx="6"/>
          </p:cNvCxnSpPr>
          <p:nvPr/>
        </p:nvCxnSpPr>
        <p:spPr>
          <a:xfrm rot="10800000">
            <a:off x="7874000" y="5147638"/>
            <a:ext cx="279400" cy="795963"/>
          </a:xfrm>
          <a:prstGeom prst="bentConnector3">
            <a:avLst/>
          </a:prstGeom>
          <a:ln w="254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873999" y="4746316"/>
                <a:ext cx="9588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&gt;0?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3999" y="4746316"/>
                <a:ext cx="958850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54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and measurement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Measurements:</a:t>
                </a:r>
              </a:p>
              <a:p>
                <a:r>
                  <a:rPr lang="en-US" sz="2800" dirty="0"/>
                  <a:t>Feature range and bearing: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Feature </a:t>
                </a:r>
                <a:r>
                  <a:rPr lang="en-US" sz="2800" dirty="0"/>
                  <a:t>bearing only: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dirty="0"/>
                  <a:t>States: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sz="2800">
                            <a:latin typeface="Cambria Math"/>
                          </a:rPr>
                          <m:t>𝒙</m:t>
                        </m:r>
                      </m:e>
                    </m:acc>
                    <m:r>
                      <a:rPr lang="en-US" sz="280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i="1">
                                <a:latin typeface="Cambria Math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5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800" i="1">
                                    <a:latin typeface="Cambria Math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800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sz="2800"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800">
                                          <a:latin typeface="Cambria Math"/>
                                        </a:rPr>
                                        <m:t>𝑖𝑦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2800">
                                      <a:latin typeface="Cambria Math"/>
                                    </a:rPr>
                                    <m:t>𝑢</m:t>
                                  </m:r>
                                </m:e>
                                <m:e>
                                  <m:r>
                                    <a:rPr lang="en-US" sz="280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e>
                                  <m:r>
                                    <a:rPr lang="en-US" sz="2800">
                                      <a:latin typeface="Cambria Math"/>
                                    </a:rPr>
                                    <m:t>𝜓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800">
                            <a:latin typeface="Cambria Math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 smtClean="0"/>
              </a:p>
              <a:p>
                <a:r>
                  <a:rPr lang="en-US" sz="2800" dirty="0"/>
                  <a:t>Open-loop </a:t>
                </a:r>
                <a:r>
                  <a:rPr lang="en-US" sz="2800" dirty="0" smtClean="0"/>
                  <a:t>trajectories</a:t>
                </a:r>
                <a:endParaRPr lang="en-US" sz="28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2830" b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D84ED-7C48-4C2B-98EB-BFCADDC41D37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474" y="3352800"/>
            <a:ext cx="5112665" cy="108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888" y="4343400"/>
            <a:ext cx="2338386" cy="559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90800"/>
            <a:ext cx="3162300" cy="54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362200"/>
            <a:ext cx="4360068" cy="1129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69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ero_tamu">
  <a:themeElements>
    <a:clrScheme name="Custom 1">
      <a:dk1>
        <a:srgbClr val="262626"/>
      </a:dk1>
      <a:lt1>
        <a:sysClr val="window" lastClr="FFFFFF"/>
      </a:lt1>
      <a:dk2>
        <a:srgbClr val="500000"/>
      </a:dk2>
      <a:lt2>
        <a:srgbClr val="BFBFBF"/>
      </a:lt2>
      <a:accent1>
        <a:srgbClr val="000000"/>
      </a:accent1>
      <a:accent2>
        <a:srgbClr val="500000"/>
      </a:accent2>
      <a:accent3>
        <a:srgbClr val="F4AF00"/>
      </a:accent3>
      <a:accent4>
        <a:srgbClr val="E7DED0"/>
      </a:accent4>
      <a:accent5>
        <a:srgbClr val="8F8F8C"/>
      </a:accent5>
      <a:accent6>
        <a:srgbClr val="341902"/>
      </a:accent6>
      <a:hlink>
        <a:srgbClr val="0000FF"/>
      </a:hlink>
      <a:folHlink>
        <a:srgbClr val="8F8F8C"/>
      </a:folHlink>
    </a:clrScheme>
    <a:fontScheme name="Custom 1">
      <a:majorFont>
        <a:latin typeface="Adobe Caslon Pro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aero_tamu</Template>
  <TotalTime>2329</TotalTime>
  <Words>914</Words>
  <Application>Microsoft Office PowerPoint</Application>
  <PresentationFormat>On-screen Show (4:3)</PresentationFormat>
  <Paragraphs>336</Paragraphs>
  <Slides>29</Slides>
  <Notes>4</Notes>
  <HiddenSlides>3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aero_tamu</vt:lpstr>
      <vt:lpstr>Cooperative estimation for feature-based SLAM</vt:lpstr>
      <vt:lpstr>Outline</vt:lpstr>
      <vt:lpstr>Introduction</vt:lpstr>
      <vt:lpstr>Cooperative estimation</vt:lpstr>
      <vt:lpstr>Pathfinder project</vt:lpstr>
      <vt:lpstr>Problem definition</vt:lpstr>
      <vt:lpstr>Information flow</vt:lpstr>
      <vt:lpstr>Information flow</vt:lpstr>
      <vt:lpstr>State and measurement model</vt:lpstr>
      <vt:lpstr>Simulation parameters</vt:lpstr>
      <vt:lpstr>Animation #1</vt:lpstr>
      <vt:lpstr>Animation #2</vt:lpstr>
      <vt:lpstr>Sharing vs. Individual</vt:lpstr>
      <vt:lpstr>Sparse features</vt:lpstr>
      <vt:lpstr>Sharing rate</vt:lpstr>
      <vt:lpstr>Feature range effect</vt:lpstr>
      <vt:lpstr>Conclusions</vt:lpstr>
      <vt:lpstr>Future work</vt:lpstr>
      <vt:lpstr>Questions</vt:lpstr>
      <vt:lpstr>Backup</vt:lpstr>
      <vt:lpstr>References</vt:lpstr>
      <vt:lpstr>Dense features</vt:lpstr>
      <vt:lpstr>Statistical linearization</vt:lpstr>
      <vt:lpstr>Presentation outline</vt:lpstr>
      <vt:lpstr>PX4 System Overview</vt:lpstr>
      <vt:lpstr>PX4 System Overview</vt:lpstr>
      <vt:lpstr>PX4 System Overview (baseline)</vt:lpstr>
      <vt:lpstr>Motion capture</vt:lpstr>
      <vt:lpstr>Velocity controller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Cooperative estimation for feature-based SLAM</dc:title>
  <dc:creator>Tim Woodbury</dc:creator>
  <cp:lastModifiedBy>Tim Woodbury</cp:lastModifiedBy>
  <cp:revision>104</cp:revision>
  <dcterms:created xsi:type="dcterms:W3CDTF">2014-07-23T16:57:39Z</dcterms:created>
  <dcterms:modified xsi:type="dcterms:W3CDTF">2014-07-31T15:26:38Z</dcterms:modified>
</cp:coreProperties>
</file>